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13" r:id="rId3"/>
    <p:sldId id="311" r:id="rId4"/>
    <p:sldId id="259" r:id="rId5"/>
    <p:sldId id="257" r:id="rId6"/>
    <p:sldId id="293" r:id="rId7"/>
    <p:sldId id="305" r:id="rId8"/>
    <p:sldId id="304" r:id="rId9"/>
    <p:sldId id="306" r:id="rId10"/>
    <p:sldId id="303" r:id="rId11"/>
    <p:sldId id="294" r:id="rId12"/>
    <p:sldId id="295" r:id="rId13"/>
    <p:sldId id="296" r:id="rId14"/>
    <p:sldId id="309" r:id="rId15"/>
    <p:sldId id="310" r:id="rId16"/>
    <p:sldId id="258" r:id="rId17"/>
    <p:sldId id="307" r:id="rId18"/>
    <p:sldId id="308" r:id="rId19"/>
    <p:sldId id="260" r:id="rId20"/>
    <p:sldId id="261" r:id="rId21"/>
    <p:sldId id="262" r:id="rId22"/>
    <p:sldId id="263" r:id="rId23"/>
    <p:sldId id="264" r:id="rId24"/>
    <p:sldId id="315" r:id="rId25"/>
    <p:sldId id="316" r:id="rId26"/>
    <p:sldId id="317" r:id="rId27"/>
    <p:sldId id="265" r:id="rId28"/>
    <p:sldId id="266" r:id="rId29"/>
    <p:sldId id="314" r:id="rId30"/>
    <p:sldId id="272" r:id="rId31"/>
    <p:sldId id="267" r:id="rId32"/>
    <p:sldId id="268" r:id="rId33"/>
    <p:sldId id="269" r:id="rId34"/>
    <p:sldId id="270" r:id="rId35"/>
    <p:sldId id="271" r:id="rId36"/>
    <p:sldId id="273" r:id="rId37"/>
    <p:sldId id="274" r:id="rId38"/>
    <p:sldId id="275" r:id="rId39"/>
    <p:sldId id="276" r:id="rId40"/>
    <p:sldId id="277" r:id="rId41"/>
    <p:sldId id="278" r:id="rId42"/>
    <p:sldId id="279" r:id="rId43"/>
    <p:sldId id="291" r:id="rId44"/>
    <p:sldId id="290" r:id="rId45"/>
    <p:sldId id="298" r:id="rId46"/>
    <p:sldId id="280" r:id="rId47"/>
    <p:sldId id="281" r:id="rId48"/>
    <p:sldId id="299" r:id="rId49"/>
    <p:sldId id="302" r:id="rId50"/>
    <p:sldId id="283" r:id="rId51"/>
    <p:sldId id="287" r:id="rId52"/>
    <p:sldId id="284" r:id="rId53"/>
    <p:sldId id="285" r:id="rId54"/>
    <p:sldId id="286" r:id="rId55"/>
    <p:sldId id="288" r:id="rId56"/>
    <p:sldId id="289" r:id="rId57"/>
    <p:sldId id="282" r:id="rId58"/>
    <p:sldId id="300" r:id="rId59"/>
    <p:sldId id="301" r:id="rId60"/>
    <p:sldId id="318" r:id="rId61"/>
    <p:sldId id="292" r:id="rId62"/>
    <p:sldId id="297" r:id="rId63"/>
    <p:sldId id="31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57150-ED38-4E07-89B9-5D806EC06CC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AU"/>
        </a:p>
      </dgm:t>
    </dgm:pt>
    <dgm:pt modelId="{98F72F97-B9DB-4A77-BA07-669BDEF9E58F}">
      <dgm:prSet phldrT="[Text]" custT="1"/>
      <dgm:spPr/>
      <dgm:t>
        <a:bodyPr/>
        <a:lstStyle/>
        <a:p>
          <a:r>
            <a:rPr lang="en-AU" sz="1600" dirty="0">
              <a:latin typeface="Calibri" panose="020F0502020204030204" pitchFamily="34" charset="0"/>
              <a:cs typeface="Calibri" panose="020F0502020204030204" pitchFamily="34" charset="0"/>
            </a:rPr>
            <a:t>CONTROLLING OR ERADICATING DISEASES</a:t>
          </a:r>
        </a:p>
      </dgm:t>
    </dgm:pt>
    <dgm:pt modelId="{D1B0DC4B-1505-4B05-BA50-E575F22976E0}" type="parTrans" cxnId="{A7930FC1-B6D7-430F-AE76-EDE1399FA011}">
      <dgm:prSet/>
      <dgm:spPr/>
      <dgm:t>
        <a:bodyPr/>
        <a:lstStyle/>
        <a:p>
          <a:endParaRPr lang="en-AU"/>
        </a:p>
      </dgm:t>
    </dgm:pt>
    <dgm:pt modelId="{930342DE-4F7C-4F68-B30A-F438ADD54630}" type="sibTrans" cxnId="{A7930FC1-B6D7-430F-AE76-EDE1399FA011}">
      <dgm:prSet/>
      <dgm:spPr/>
      <dgm:t>
        <a:bodyPr/>
        <a:lstStyle/>
        <a:p>
          <a:endParaRPr lang="en-AU"/>
        </a:p>
      </dgm:t>
    </dgm:pt>
    <dgm:pt modelId="{4F439F52-505B-4E62-8562-DF84D150A039}">
      <dgm:prSet phldrT="[Text]" custT="1"/>
      <dgm:spPr/>
      <dgm:t>
        <a:bodyPr/>
        <a:lstStyle/>
        <a:p>
          <a:r>
            <a:rPr lang="en-AU" sz="1600" dirty="0">
              <a:latin typeface="Calibri" panose="020F0502020204030204" pitchFamily="34" charset="0"/>
              <a:cs typeface="Calibri" panose="020F0502020204030204" pitchFamily="34" charset="0"/>
            </a:rPr>
            <a:t>REDUCING ISSUES OF GENETIC DIVERSITY</a:t>
          </a:r>
        </a:p>
      </dgm:t>
    </dgm:pt>
    <dgm:pt modelId="{70B3D95A-0C95-4990-B2DE-77AFA4429885}" type="parTrans" cxnId="{BAC1F04C-349A-4DCE-8D86-2A079D7ED5A1}">
      <dgm:prSet/>
      <dgm:spPr/>
      <dgm:t>
        <a:bodyPr/>
        <a:lstStyle/>
        <a:p>
          <a:endParaRPr lang="en-AU"/>
        </a:p>
      </dgm:t>
    </dgm:pt>
    <dgm:pt modelId="{5A8D0286-1BFD-401D-89AE-3EAE4A558B1A}" type="sibTrans" cxnId="{BAC1F04C-349A-4DCE-8D86-2A079D7ED5A1}">
      <dgm:prSet/>
      <dgm:spPr/>
      <dgm:t>
        <a:bodyPr/>
        <a:lstStyle/>
        <a:p>
          <a:endParaRPr lang="en-AU"/>
        </a:p>
      </dgm:t>
    </dgm:pt>
    <dgm:pt modelId="{62822232-13FA-4B33-BCA5-12016080941F}">
      <dgm:prSet phldrT="[Text]" custT="1"/>
      <dgm:spPr/>
      <dgm:t>
        <a:bodyPr/>
        <a:lstStyle/>
        <a:p>
          <a:r>
            <a:rPr lang="en-AU" sz="1600" dirty="0">
              <a:latin typeface="Calibri" panose="020F0502020204030204" pitchFamily="34" charset="0"/>
              <a:cs typeface="Calibri" panose="020F0502020204030204" pitchFamily="34" charset="0"/>
            </a:rPr>
            <a:t>REDUCING PROBLEMS CAUSED BY CONFORMATION</a:t>
          </a:r>
        </a:p>
      </dgm:t>
    </dgm:pt>
    <dgm:pt modelId="{10085688-1776-426F-97B5-94D0C0A80234}" type="parTrans" cxnId="{EB573C75-BFCB-4CB9-9F61-470AA2D31207}">
      <dgm:prSet/>
      <dgm:spPr/>
      <dgm:t>
        <a:bodyPr/>
        <a:lstStyle/>
        <a:p>
          <a:endParaRPr lang="en-AU"/>
        </a:p>
      </dgm:t>
    </dgm:pt>
    <dgm:pt modelId="{7650EBAE-7EAE-468F-8BD0-6B7B2A2487EE}" type="sibTrans" cxnId="{EB573C75-BFCB-4CB9-9F61-470AA2D31207}">
      <dgm:prSet/>
      <dgm:spPr/>
      <dgm:t>
        <a:bodyPr/>
        <a:lstStyle/>
        <a:p>
          <a:endParaRPr lang="en-AU"/>
        </a:p>
      </dgm:t>
    </dgm:pt>
    <dgm:pt modelId="{25A2B5B2-F4E5-484A-A84F-E6BF963A8A43}">
      <dgm:prSet phldrT="[Text]" custT="1"/>
      <dgm:spPr/>
      <dgm:t>
        <a:bodyPr/>
        <a:lstStyle/>
        <a:p>
          <a:r>
            <a:rPr lang="en-AU" sz="1600" dirty="0">
              <a:latin typeface="Calibri" panose="020F0502020204030204" pitchFamily="34" charset="0"/>
              <a:cs typeface="Calibri" panose="020F0502020204030204" pitchFamily="34" charset="0"/>
            </a:rPr>
            <a:t>COMMUNICATING WIDELY WITH BREEDERS AND OWNERS</a:t>
          </a:r>
        </a:p>
      </dgm:t>
    </dgm:pt>
    <dgm:pt modelId="{D920FAFE-D815-4915-A7BC-105A55424B89}" type="parTrans" cxnId="{A030DC15-ACF8-4208-8DFB-26238C6D07CA}">
      <dgm:prSet/>
      <dgm:spPr/>
      <dgm:t>
        <a:bodyPr/>
        <a:lstStyle/>
        <a:p>
          <a:endParaRPr lang="en-AU"/>
        </a:p>
      </dgm:t>
    </dgm:pt>
    <dgm:pt modelId="{5F6D5030-E61E-4B62-9CFB-18BB8E274BDA}" type="sibTrans" cxnId="{A030DC15-ACF8-4208-8DFB-26238C6D07CA}">
      <dgm:prSet/>
      <dgm:spPr/>
      <dgm:t>
        <a:bodyPr/>
        <a:lstStyle/>
        <a:p>
          <a:endParaRPr lang="en-AU"/>
        </a:p>
      </dgm:t>
    </dgm:pt>
    <dgm:pt modelId="{A7899E4D-183A-41A0-AC8F-9599CCCCFB0D}">
      <dgm:prSet phldrT="[Text]" custT="1"/>
      <dgm:spPr/>
      <dgm:t>
        <a:bodyPr/>
        <a:lstStyle/>
        <a:p>
          <a:r>
            <a:rPr lang="en-AU" sz="1600" dirty="0">
              <a:latin typeface="Calibri" panose="020F0502020204030204" pitchFamily="34" charset="0"/>
              <a:cs typeface="Calibri" panose="020F0502020204030204" pitchFamily="34" charset="0"/>
            </a:rPr>
            <a:t>DELIVERING EDUCATION ON THE BREED</a:t>
          </a:r>
        </a:p>
      </dgm:t>
    </dgm:pt>
    <dgm:pt modelId="{AE546B96-7119-4383-BB60-2F8EE7E5F7FD}" type="parTrans" cxnId="{765F47CF-F55E-4FB7-9CB8-FADA44819907}">
      <dgm:prSet/>
      <dgm:spPr/>
      <dgm:t>
        <a:bodyPr/>
        <a:lstStyle/>
        <a:p>
          <a:endParaRPr lang="en-AU"/>
        </a:p>
      </dgm:t>
    </dgm:pt>
    <dgm:pt modelId="{136AD2EC-6AB8-48D6-A87A-CA8C51FF7061}" type="sibTrans" cxnId="{765F47CF-F55E-4FB7-9CB8-FADA44819907}">
      <dgm:prSet/>
      <dgm:spPr/>
      <dgm:t>
        <a:bodyPr/>
        <a:lstStyle/>
        <a:p>
          <a:endParaRPr lang="en-AU"/>
        </a:p>
      </dgm:t>
    </dgm:pt>
    <dgm:pt modelId="{66932440-8085-455C-87A1-513DCCD5F946}">
      <dgm:prSet phldrT="[Text]" custT="1"/>
      <dgm:spPr/>
      <dgm:t>
        <a:bodyPr/>
        <a:lstStyle/>
        <a:p>
          <a:r>
            <a:rPr lang="en-AU" sz="1600" dirty="0">
              <a:latin typeface="Calibri" panose="020F0502020204030204" pitchFamily="34" charset="0"/>
              <a:cs typeface="Calibri" panose="020F0502020204030204" pitchFamily="34" charset="0"/>
            </a:rPr>
            <a:t>RUNNING HEALTH SCREENING EVENTS AND SCHEMES</a:t>
          </a:r>
        </a:p>
      </dgm:t>
    </dgm:pt>
    <dgm:pt modelId="{2EFCB9BC-2A5A-48C7-A7BD-0469E58B02C9}" type="parTrans" cxnId="{F6A5157A-EF5B-416D-BCB5-72C22D50EBDF}">
      <dgm:prSet/>
      <dgm:spPr/>
      <dgm:t>
        <a:bodyPr/>
        <a:lstStyle/>
        <a:p>
          <a:endParaRPr lang="en-AU"/>
        </a:p>
      </dgm:t>
    </dgm:pt>
    <dgm:pt modelId="{94B32453-D939-4D76-B9E8-707639F246AC}" type="sibTrans" cxnId="{F6A5157A-EF5B-416D-BCB5-72C22D50EBDF}">
      <dgm:prSet/>
      <dgm:spPr/>
      <dgm:t>
        <a:bodyPr/>
        <a:lstStyle/>
        <a:p>
          <a:endParaRPr lang="en-AU"/>
        </a:p>
      </dgm:t>
    </dgm:pt>
    <dgm:pt modelId="{658FD420-2E93-4479-985A-F5E56DCF8B76}" type="pres">
      <dgm:prSet presAssocID="{A7557150-ED38-4E07-89B9-5D806EC06CCC}" presName="Name0" presStyleCnt="0">
        <dgm:presLayoutVars>
          <dgm:dir/>
          <dgm:animLvl val="lvl"/>
          <dgm:resizeHandles val="exact"/>
        </dgm:presLayoutVars>
      </dgm:prSet>
      <dgm:spPr/>
    </dgm:pt>
    <dgm:pt modelId="{5084A1DD-46D6-4869-A293-607113A4D46B}" type="pres">
      <dgm:prSet presAssocID="{98F72F97-B9DB-4A77-BA07-669BDEF9E58F}" presName="vertFlow" presStyleCnt="0"/>
      <dgm:spPr/>
    </dgm:pt>
    <dgm:pt modelId="{1B067BB1-05E9-4D26-814C-460FA3FC76DA}" type="pres">
      <dgm:prSet presAssocID="{98F72F97-B9DB-4A77-BA07-669BDEF9E58F}" presName="header" presStyleLbl="node1" presStyleIdx="0" presStyleCnt="2"/>
      <dgm:spPr/>
    </dgm:pt>
    <dgm:pt modelId="{4B447B4D-AD57-479F-9196-9FDAA5CAE408}" type="pres">
      <dgm:prSet presAssocID="{70B3D95A-0C95-4990-B2DE-77AFA4429885}" presName="parTrans" presStyleLbl="sibTrans2D1" presStyleIdx="0" presStyleCnt="4"/>
      <dgm:spPr/>
    </dgm:pt>
    <dgm:pt modelId="{DF9046ED-A4BA-4E12-8A51-8A9AFCA1F446}" type="pres">
      <dgm:prSet presAssocID="{4F439F52-505B-4E62-8562-DF84D150A039}" presName="child" presStyleLbl="alignAccFollowNode1" presStyleIdx="0" presStyleCnt="4">
        <dgm:presLayoutVars>
          <dgm:chMax val="0"/>
          <dgm:bulletEnabled val="1"/>
        </dgm:presLayoutVars>
      </dgm:prSet>
      <dgm:spPr/>
    </dgm:pt>
    <dgm:pt modelId="{155ECC8F-4151-409A-90BE-09BF20F8EF2D}" type="pres">
      <dgm:prSet presAssocID="{5A8D0286-1BFD-401D-89AE-3EAE4A558B1A}" presName="sibTrans" presStyleLbl="sibTrans2D1" presStyleIdx="1" presStyleCnt="4"/>
      <dgm:spPr/>
    </dgm:pt>
    <dgm:pt modelId="{D1CA0D74-1FDD-4F0A-ADE0-DE91DCEBCC93}" type="pres">
      <dgm:prSet presAssocID="{62822232-13FA-4B33-BCA5-12016080941F}" presName="child" presStyleLbl="alignAccFollowNode1" presStyleIdx="1" presStyleCnt="4">
        <dgm:presLayoutVars>
          <dgm:chMax val="0"/>
          <dgm:bulletEnabled val="1"/>
        </dgm:presLayoutVars>
      </dgm:prSet>
      <dgm:spPr/>
    </dgm:pt>
    <dgm:pt modelId="{F08FB773-EBD0-4CBE-951C-21B3AA3E4DF2}" type="pres">
      <dgm:prSet presAssocID="{98F72F97-B9DB-4A77-BA07-669BDEF9E58F}" presName="hSp" presStyleCnt="0"/>
      <dgm:spPr/>
    </dgm:pt>
    <dgm:pt modelId="{6ACC7A26-EB82-4C87-B3FF-0DD4CAC7F7F5}" type="pres">
      <dgm:prSet presAssocID="{25A2B5B2-F4E5-484A-A84F-E6BF963A8A43}" presName="vertFlow" presStyleCnt="0"/>
      <dgm:spPr/>
    </dgm:pt>
    <dgm:pt modelId="{99CAF124-4697-4D8B-BC9F-F4EE97E9D687}" type="pres">
      <dgm:prSet presAssocID="{25A2B5B2-F4E5-484A-A84F-E6BF963A8A43}" presName="header" presStyleLbl="node1" presStyleIdx="1" presStyleCnt="2"/>
      <dgm:spPr/>
    </dgm:pt>
    <dgm:pt modelId="{09FDA190-4B6E-4A38-A945-EB5BE1D50D5F}" type="pres">
      <dgm:prSet presAssocID="{AE546B96-7119-4383-BB60-2F8EE7E5F7FD}" presName="parTrans" presStyleLbl="sibTrans2D1" presStyleIdx="2" presStyleCnt="4"/>
      <dgm:spPr/>
    </dgm:pt>
    <dgm:pt modelId="{07B6F63B-3580-4C36-9356-20676463A717}" type="pres">
      <dgm:prSet presAssocID="{A7899E4D-183A-41A0-AC8F-9599CCCCFB0D}" presName="child" presStyleLbl="alignAccFollowNode1" presStyleIdx="2" presStyleCnt="4">
        <dgm:presLayoutVars>
          <dgm:chMax val="0"/>
          <dgm:bulletEnabled val="1"/>
        </dgm:presLayoutVars>
      </dgm:prSet>
      <dgm:spPr/>
    </dgm:pt>
    <dgm:pt modelId="{5E78AC10-AC1D-4140-A465-C135D4CADAFC}" type="pres">
      <dgm:prSet presAssocID="{136AD2EC-6AB8-48D6-A87A-CA8C51FF7061}" presName="sibTrans" presStyleLbl="sibTrans2D1" presStyleIdx="3" presStyleCnt="4"/>
      <dgm:spPr/>
    </dgm:pt>
    <dgm:pt modelId="{219A4DA3-F03D-4481-8BB4-DFADA41FF643}" type="pres">
      <dgm:prSet presAssocID="{66932440-8085-455C-87A1-513DCCD5F946}" presName="child" presStyleLbl="alignAccFollowNode1" presStyleIdx="3" presStyleCnt="4">
        <dgm:presLayoutVars>
          <dgm:chMax val="0"/>
          <dgm:bulletEnabled val="1"/>
        </dgm:presLayoutVars>
      </dgm:prSet>
      <dgm:spPr/>
    </dgm:pt>
  </dgm:ptLst>
  <dgm:cxnLst>
    <dgm:cxn modelId="{821E7C04-F6C7-45A5-9C04-2D5EE3272240}" type="presOf" srcId="{AE546B96-7119-4383-BB60-2F8EE7E5F7FD}" destId="{09FDA190-4B6E-4A38-A945-EB5BE1D50D5F}" srcOrd="0" destOrd="0" presId="urn:microsoft.com/office/officeart/2005/8/layout/lProcess1"/>
    <dgm:cxn modelId="{A030DC15-ACF8-4208-8DFB-26238C6D07CA}" srcId="{A7557150-ED38-4E07-89B9-5D806EC06CCC}" destId="{25A2B5B2-F4E5-484A-A84F-E6BF963A8A43}" srcOrd="1" destOrd="0" parTransId="{D920FAFE-D815-4915-A7BC-105A55424B89}" sibTransId="{5F6D5030-E61E-4B62-9CFB-18BB8E274BDA}"/>
    <dgm:cxn modelId="{334FF42B-6A59-43FD-B7F0-059E7C696C35}" type="presOf" srcId="{A7899E4D-183A-41A0-AC8F-9599CCCCFB0D}" destId="{07B6F63B-3580-4C36-9356-20676463A717}" srcOrd="0" destOrd="0" presId="urn:microsoft.com/office/officeart/2005/8/layout/lProcess1"/>
    <dgm:cxn modelId="{805C4A68-B6A1-4677-ADD1-B08618D75023}" type="presOf" srcId="{66932440-8085-455C-87A1-513DCCD5F946}" destId="{219A4DA3-F03D-4481-8BB4-DFADA41FF643}" srcOrd="0" destOrd="0" presId="urn:microsoft.com/office/officeart/2005/8/layout/lProcess1"/>
    <dgm:cxn modelId="{BAC1F04C-349A-4DCE-8D86-2A079D7ED5A1}" srcId="{98F72F97-B9DB-4A77-BA07-669BDEF9E58F}" destId="{4F439F52-505B-4E62-8562-DF84D150A039}" srcOrd="0" destOrd="0" parTransId="{70B3D95A-0C95-4990-B2DE-77AFA4429885}" sibTransId="{5A8D0286-1BFD-401D-89AE-3EAE4A558B1A}"/>
    <dgm:cxn modelId="{8B13DE4F-2FED-4F5C-B0C7-920F6C97FC9F}" type="presOf" srcId="{5A8D0286-1BFD-401D-89AE-3EAE4A558B1A}" destId="{155ECC8F-4151-409A-90BE-09BF20F8EF2D}" srcOrd="0" destOrd="0" presId="urn:microsoft.com/office/officeart/2005/8/layout/lProcess1"/>
    <dgm:cxn modelId="{EB573C75-BFCB-4CB9-9F61-470AA2D31207}" srcId="{98F72F97-B9DB-4A77-BA07-669BDEF9E58F}" destId="{62822232-13FA-4B33-BCA5-12016080941F}" srcOrd="1" destOrd="0" parTransId="{10085688-1776-426F-97B5-94D0C0A80234}" sibTransId="{7650EBAE-7EAE-468F-8BD0-6B7B2A2487EE}"/>
    <dgm:cxn modelId="{1DAAFE75-1BB8-4039-9219-B85DD29873D0}" type="presOf" srcId="{62822232-13FA-4B33-BCA5-12016080941F}" destId="{D1CA0D74-1FDD-4F0A-ADE0-DE91DCEBCC93}" srcOrd="0" destOrd="0" presId="urn:microsoft.com/office/officeart/2005/8/layout/lProcess1"/>
    <dgm:cxn modelId="{F6A5157A-EF5B-416D-BCB5-72C22D50EBDF}" srcId="{25A2B5B2-F4E5-484A-A84F-E6BF963A8A43}" destId="{66932440-8085-455C-87A1-513DCCD5F946}" srcOrd="1" destOrd="0" parTransId="{2EFCB9BC-2A5A-48C7-A7BD-0469E58B02C9}" sibTransId="{94B32453-D939-4D76-B9E8-707639F246AC}"/>
    <dgm:cxn modelId="{20DDD9AE-C188-4B48-ACAA-DACB88A40DCB}" type="presOf" srcId="{70B3D95A-0C95-4990-B2DE-77AFA4429885}" destId="{4B447B4D-AD57-479F-9196-9FDAA5CAE408}" srcOrd="0" destOrd="0" presId="urn:microsoft.com/office/officeart/2005/8/layout/lProcess1"/>
    <dgm:cxn modelId="{A7930FC1-B6D7-430F-AE76-EDE1399FA011}" srcId="{A7557150-ED38-4E07-89B9-5D806EC06CCC}" destId="{98F72F97-B9DB-4A77-BA07-669BDEF9E58F}" srcOrd="0" destOrd="0" parTransId="{D1B0DC4B-1505-4B05-BA50-E575F22976E0}" sibTransId="{930342DE-4F7C-4F68-B30A-F438ADD54630}"/>
    <dgm:cxn modelId="{765F47CF-F55E-4FB7-9CB8-FADA44819907}" srcId="{25A2B5B2-F4E5-484A-A84F-E6BF963A8A43}" destId="{A7899E4D-183A-41A0-AC8F-9599CCCCFB0D}" srcOrd="0" destOrd="0" parTransId="{AE546B96-7119-4383-BB60-2F8EE7E5F7FD}" sibTransId="{136AD2EC-6AB8-48D6-A87A-CA8C51FF7061}"/>
    <dgm:cxn modelId="{0F9C88D7-2E85-4FB2-AD77-2035805D4228}" type="presOf" srcId="{A7557150-ED38-4E07-89B9-5D806EC06CCC}" destId="{658FD420-2E93-4479-985A-F5E56DCF8B76}" srcOrd="0" destOrd="0" presId="urn:microsoft.com/office/officeart/2005/8/layout/lProcess1"/>
    <dgm:cxn modelId="{DE130AD9-488A-4714-8CA1-219B4AD34BA4}" type="presOf" srcId="{4F439F52-505B-4E62-8562-DF84D150A039}" destId="{DF9046ED-A4BA-4E12-8A51-8A9AFCA1F446}" srcOrd="0" destOrd="0" presId="urn:microsoft.com/office/officeart/2005/8/layout/lProcess1"/>
    <dgm:cxn modelId="{D0AF6BDA-1370-44BE-986C-1B0D9F8481CD}" type="presOf" srcId="{25A2B5B2-F4E5-484A-A84F-E6BF963A8A43}" destId="{99CAF124-4697-4D8B-BC9F-F4EE97E9D687}" srcOrd="0" destOrd="0" presId="urn:microsoft.com/office/officeart/2005/8/layout/lProcess1"/>
    <dgm:cxn modelId="{A5BABEF2-1F94-4598-B9C8-B54D0F5E4A97}" type="presOf" srcId="{98F72F97-B9DB-4A77-BA07-669BDEF9E58F}" destId="{1B067BB1-05E9-4D26-814C-460FA3FC76DA}" srcOrd="0" destOrd="0" presId="urn:microsoft.com/office/officeart/2005/8/layout/lProcess1"/>
    <dgm:cxn modelId="{5EF6A0F9-5B8E-4479-B30B-E22246F771F7}" type="presOf" srcId="{136AD2EC-6AB8-48D6-A87A-CA8C51FF7061}" destId="{5E78AC10-AC1D-4140-A465-C135D4CADAFC}" srcOrd="0" destOrd="0" presId="urn:microsoft.com/office/officeart/2005/8/layout/lProcess1"/>
    <dgm:cxn modelId="{F932DEB0-D4E5-4DCB-A6FC-55AD374AC57F}" type="presParOf" srcId="{658FD420-2E93-4479-985A-F5E56DCF8B76}" destId="{5084A1DD-46D6-4869-A293-607113A4D46B}" srcOrd="0" destOrd="0" presId="urn:microsoft.com/office/officeart/2005/8/layout/lProcess1"/>
    <dgm:cxn modelId="{E1709CCE-41ED-4C6D-8AE3-DC0FC3530D5D}" type="presParOf" srcId="{5084A1DD-46D6-4869-A293-607113A4D46B}" destId="{1B067BB1-05E9-4D26-814C-460FA3FC76DA}" srcOrd="0" destOrd="0" presId="urn:microsoft.com/office/officeart/2005/8/layout/lProcess1"/>
    <dgm:cxn modelId="{2E9B1A8C-C81C-4C34-80C3-D283A453B260}" type="presParOf" srcId="{5084A1DD-46D6-4869-A293-607113A4D46B}" destId="{4B447B4D-AD57-479F-9196-9FDAA5CAE408}" srcOrd="1" destOrd="0" presId="urn:microsoft.com/office/officeart/2005/8/layout/lProcess1"/>
    <dgm:cxn modelId="{FE1C1A4B-6505-400C-8DCC-D794A2679608}" type="presParOf" srcId="{5084A1DD-46D6-4869-A293-607113A4D46B}" destId="{DF9046ED-A4BA-4E12-8A51-8A9AFCA1F446}" srcOrd="2" destOrd="0" presId="urn:microsoft.com/office/officeart/2005/8/layout/lProcess1"/>
    <dgm:cxn modelId="{7B7761BF-5EC2-4C60-A5EF-B37BB5158514}" type="presParOf" srcId="{5084A1DD-46D6-4869-A293-607113A4D46B}" destId="{155ECC8F-4151-409A-90BE-09BF20F8EF2D}" srcOrd="3" destOrd="0" presId="urn:microsoft.com/office/officeart/2005/8/layout/lProcess1"/>
    <dgm:cxn modelId="{0BD4E9DD-0078-4789-A85F-397A0A271050}" type="presParOf" srcId="{5084A1DD-46D6-4869-A293-607113A4D46B}" destId="{D1CA0D74-1FDD-4F0A-ADE0-DE91DCEBCC93}" srcOrd="4" destOrd="0" presId="urn:microsoft.com/office/officeart/2005/8/layout/lProcess1"/>
    <dgm:cxn modelId="{47ED8F4E-C791-40CC-A2DB-C3168D269242}" type="presParOf" srcId="{658FD420-2E93-4479-985A-F5E56DCF8B76}" destId="{F08FB773-EBD0-4CBE-951C-21B3AA3E4DF2}" srcOrd="1" destOrd="0" presId="urn:microsoft.com/office/officeart/2005/8/layout/lProcess1"/>
    <dgm:cxn modelId="{B334D19C-60C5-4687-8C44-7566B7EF3CF8}" type="presParOf" srcId="{658FD420-2E93-4479-985A-F5E56DCF8B76}" destId="{6ACC7A26-EB82-4C87-B3FF-0DD4CAC7F7F5}" srcOrd="2" destOrd="0" presId="urn:microsoft.com/office/officeart/2005/8/layout/lProcess1"/>
    <dgm:cxn modelId="{1657BF90-14A3-4ED9-9F9C-D434919FF1A5}" type="presParOf" srcId="{6ACC7A26-EB82-4C87-B3FF-0DD4CAC7F7F5}" destId="{99CAF124-4697-4D8B-BC9F-F4EE97E9D687}" srcOrd="0" destOrd="0" presId="urn:microsoft.com/office/officeart/2005/8/layout/lProcess1"/>
    <dgm:cxn modelId="{95B17A12-FA3C-4FE6-9808-95194909BB5F}" type="presParOf" srcId="{6ACC7A26-EB82-4C87-B3FF-0DD4CAC7F7F5}" destId="{09FDA190-4B6E-4A38-A945-EB5BE1D50D5F}" srcOrd="1" destOrd="0" presId="urn:microsoft.com/office/officeart/2005/8/layout/lProcess1"/>
    <dgm:cxn modelId="{D109582C-1334-4DB0-AE75-3C518440182F}" type="presParOf" srcId="{6ACC7A26-EB82-4C87-B3FF-0DD4CAC7F7F5}" destId="{07B6F63B-3580-4C36-9356-20676463A717}" srcOrd="2" destOrd="0" presId="urn:microsoft.com/office/officeart/2005/8/layout/lProcess1"/>
    <dgm:cxn modelId="{D3DAFC1A-4239-45EC-AC75-475D9842D1D6}" type="presParOf" srcId="{6ACC7A26-EB82-4C87-B3FF-0DD4CAC7F7F5}" destId="{5E78AC10-AC1D-4140-A465-C135D4CADAFC}" srcOrd="3" destOrd="0" presId="urn:microsoft.com/office/officeart/2005/8/layout/lProcess1"/>
    <dgm:cxn modelId="{FE402396-6CBB-4BF2-A7E5-B1074AC38024}" type="presParOf" srcId="{6ACC7A26-EB82-4C87-B3FF-0DD4CAC7F7F5}" destId="{219A4DA3-F03D-4481-8BB4-DFADA41FF64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57150-ED38-4E07-89B9-5D806EC06CC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AU"/>
        </a:p>
      </dgm:t>
    </dgm:pt>
    <dgm:pt modelId="{98F72F97-B9DB-4A77-BA07-669BDEF9E58F}">
      <dgm:prSet phldrT="[Text]" custT="1"/>
      <dgm:spPr/>
      <dgm:t>
        <a:bodyPr/>
        <a:lstStyle/>
        <a:p>
          <a:r>
            <a:rPr lang="en-AU" sz="1600" dirty="0">
              <a:latin typeface="Calibri" panose="020F0502020204030204" pitchFamily="34" charset="0"/>
              <a:cs typeface="Calibri" panose="020F0502020204030204" pitchFamily="34" charset="0"/>
            </a:rPr>
            <a:t>CONDUCTING HEALTH SURVEYS</a:t>
          </a:r>
        </a:p>
      </dgm:t>
    </dgm:pt>
    <dgm:pt modelId="{D1B0DC4B-1505-4B05-BA50-E575F22976E0}" type="parTrans" cxnId="{A7930FC1-B6D7-430F-AE76-EDE1399FA011}">
      <dgm:prSet/>
      <dgm:spPr/>
      <dgm:t>
        <a:bodyPr/>
        <a:lstStyle/>
        <a:p>
          <a:endParaRPr lang="en-AU"/>
        </a:p>
      </dgm:t>
    </dgm:pt>
    <dgm:pt modelId="{930342DE-4F7C-4F68-B30A-F438ADD54630}" type="sibTrans" cxnId="{A7930FC1-B6D7-430F-AE76-EDE1399FA011}">
      <dgm:prSet/>
      <dgm:spPr/>
      <dgm:t>
        <a:bodyPr/>
        <a:lstStyle/>
        <a:p>
          <a:endParaRPr lang="en-AU"/>
        </a:p>
      </dgm:t>
    </dgm:pt>
    <dgm:pt modelId="{4F439F52-505B-4E62-8562-DF84D150A039}">
      <dgm:prSet phldrT="[Text]" custT="1"/>
      <dgm:spPr/>
      <dgm:t>
        <a:bodyPr/>
        <a:lstStyle/>
        <a:p>
          <a:r>
            <a:rPr lang="en-AU" sz="1600" dirty="0">
              <a:latin typeface="Calibri" panose="020F0502020204030204" pitchFamily="34" charset="0"/>
              <a:cs typeface="Calibri" panose="020F0502020204030204" pitchFamily="34" charset="0"/>
            </a:rPr>
            <a:t>PRIORITISING HEALTH ISSUES</a:t>
          </a:r>
        </a:p>
      </dgm:t>
    </dgm:pt>
    <dgm:pt modelId="{70B3D95A-0C95-4990-B2DE-77AFA4429885}" type="parTrans" cxnId="{BAC1F04C-349A-4DCE-8D86-2A079D7ED5A1}">
      <dgm:prSet/>
      <dgm:spPr/>
      <dgm:t>
        <a:bodyPr/>
        <a:lstStyle/>
        <a:p>
          <a:endParaRPr lang="en-AU"/>
        </a:p>
      </dgm:t>
    </dgm:pt>
    <dgm:pt modelId="{5A8D0286-1BFD-401D-89AE-3EAE4A558B1A}" type="sibTrans" cxnId="{BAC1F04C-349A-4DCE-8D86-2A079D7ED5A1}">
      <dgm:prSet/>
      <dgm:spPr/>
      <dgm:t>
        <a:bodyPr/>
        <a:lstStyle/>
        <a:p>
          <a:endParaRPr lang="en-AU"/>
        </a:p>
      </dgm:t>
    </dgm:pt>
    <dgm:pt modelId="{62822232-13FA-4B33-BCA5-12016080941F}">
      <dgm:prSet phldrT="[Text]" custT="1"/>
      <dgm:spPr/>
      <dgm:t>
        <a:bodyPr/>
        <a:lstStyle/>
        <a:p>
          <a:r>
            <a:rPr lang="en-AU" sz="1600" dirty="0">
              <a:latin typeface="Calibri" panose="020F0502020204030204" pitchFamily="34" charset="0"/>
              <a:cs typeface="Calibri" panose="020F0502020204030204" pitchFamily="34" charset="0"/>
            </a:rPr>
            <a:t>PUBLISHING HEALTH SURVEY RESULTS</a:t>
          </a:r>
        </a:p>
      </dgm:t>
    </dgm:pt>
    <dgm:pt modelId="{10085688-1776-426F-97B5-94D0C0A80234}" type="parTrans" cxnId="{EB573C75-BFCB-4CB9-9F61-470AA2D31207}">
      <dgm:prSet/>
      <dgm:spPr/>
      <dgm:t>
        <a:bodyPr/>
        <a:lstStyle/>
        <a:p>
          <a:endParaRPr lang="en-AU"/>
        </a:p>
      </dgm:t>
    </dgm:pt>
    <dgm:pt modelId="{7650EBAE-7EAE-468F-8BD0-6B7B2A2487EE}" type="sibTrans" cxnId="{EB573C75-BFCB-4CB9-9F61-470AA2D31207}">
      <dgm:prSet/>
      <dgm:spPr/>
      <dgm:t>
        <a:bodyPr/>
        <a:lstStyle/>
        <a:p>
          <a:endParaRPr lang="en-AU"/>
        </a:p>
      </dgm:t>
    </dgm:pt>
    <dgm:pt modelId="{25A2B5B2-F4E5-484A-A84F-E6BF963A8A43}">
      <dgm:prSet phldrT="[Text]" custT="1"/>
      <dgm:spPr/>
      <dgm:t>
        <a:bodyPr/>
        <a:lstStyle/>
        <a:p>
          <a:r>
            <a:rPr lang="en-AU" sz="1600" dirty="0">
              <a:latin typeface="Calibri" panose="020F0502020204030204" pitchFamily="34" charset="0"/>
              <a:cs typeface="Calibri" panose="020F0502020204030204" pitchFamily="34" charset="0"/>
            </a:rPr>
            <a:t>WORKING WITH GENETIC EXPERTS</a:t>
          </a:r>
        </a:p>
      </dgm:t>
    </dgm:pt>
    <dgm:pt modelId="{D920FAFE-D815-4915-A7BC-105A55424B89}" type="parTrans" cxnId="{A030DC15-ACF8-4208-8DFB-26238C6D07CA}">
      <dgm:prSet/>
      <dgm:spPr/>
      <dgm:t>
        <a:bodyPr/>
        <a:lstStyle/>
        <a:p>
          <a:endParaRPr lang="en-AU"/>
        </a:p>
      </dgm:t>
    </dgm:pt>
    <dgm:pt modelId="{5F6D5030-E61E-4B62-9CFB-18BB8E274BDA}" type="sibTrans" cxnId="{A030DC15-ACF8-4208-8DFB-26238C6D07CA}">
      <dgm:prSet/>
      <dgm:spPr/>
      <dgm:t>
        <a:bodyPr/>
        <a:lstStyle/>
        <a:p>
          <a:endParaRPr lang="en-AU"/>
        </a:p>
      </dgm:t>
    </dgm:pt>
    <dgm:pt modelId="{A7899E4D-183A-41A0-AC8F-9599CCCCFB0D}">
      <dgm:prSet phldrT="[Text]" custT="1"/>
      <dgm:spPr/>
      <dgm:t>
        <a:bodyPr/>
        <a:lstStyle/>
        <a:p>
          <a:r>
            <a:rPr lang="en-AU" sz="1600" dirty="0">
              <a:latin typeface="Calibri" panose="020F0502020204030204" pitchFamily="34" charset="0"/>
              <a:cs typeface="Calibri" panose="020F0502020204030204" pitchFamily="34" charset="0"/>
            </a:rPr>
            <a:t>PROVIDING ONLINE HEALTH RESOURCES</a:t>
          </a:r>
        </a:p>
      </dgm:t>
    </dgm:pt>
    <dgm:pt modelId="{AE546B96-7119-4383-BB60-2F8EE7E5F7FD}" type="parTrans" cxnId="{765F47CF-F55E-4FB7-9CB8-FADA44819907}">
      <dgm:prSet/>
      <dgm:spPr/>
      <dgm:t>
        <a:bodyPr/>
        <a:lstStyle/>
        <a:p>
          <a:endParaRPr lang="en-AU"/>
        </a:p>
      </dgm:t>
    </dgm:pt>
    <dgm:pt modelId="{136AD2EC-6AB8-48D6-A87A-CA8C51FF7061}" type="sibTrans" cxnId="{765F47CF-F55E-4FB7-9CB8-FADA44819907}">
      <dgm:prSet/>
      <dgm:spPr/>
      <dgm:t>
        <a:bodyPr/>
        <a:lstStyle/>
        <a:p>
          <a:endParaRPr lang="en-AU"/>
        </a:p>
      </dgm:t>
    </dgm:pt>
    <dgm:pt modelId="{66932440-8085-455C-87A1-513DCCD5F946}">
      <dgm:prSet phldrT="[Text]" custT="1"/>
      <dgm:spPr/>
      <dgm:t>
        <a:bodyPr/>
        <a:lstStyle/>
        <a:p>
          <a:r>
            <a:rPr lang="en-AU" sz="1600" dirty="0">
              <a:latin typeface="Calibri" panose="020F0502020204030204" pitchFamily="34" charset="0"/>
              <a:cs typeface="Calibri" panose="020F0502020204030204" pitchFamily="34" charset="0"/>
            </a:rPr>
            <a:t>DEVELOPING HEALTH PLANS</a:t>
          </a:r>
        </a:p>
      </dgm:t>
    </dgm:pt>
    <dgm:pt modelId="{2EFCB9BC-2A5A-48C7-A7BD-0469E58B02C9}" type="parTrans" cxnId="{F6A5157A-EF5B-416D-BCB5-72C22D50EBDF}">
      <dgm:prSet/>
      <dgm:spPr/>
      <dgm:t>
        <a:bodyPr/>
        <a:lstStyle/>
        <a:p>
          <a:endParaRPr lang="en-AU"/>
        </a:p>
      </dgm:t>
    </dgm:pt>
    <dgm:pt modelId="{94B32453-D939-4D76-B9E8-707639F246AC}" type="sibTrans" cxnId="{F6A5157A-EF5B-416D-BCB5-72C22D50EBDF}">
      <dgm:prSet/>
      <dgm:spPr/>
      <dgm:t>
        <a:bodyPr/>
        <a:lstStyle/>
        <a:p>
          <a:endParaRPr lang="en-AU"/>
        </a:p>
      </dgm:t>
    </dgm:pt>
    <dgm:pt modelId="{658FD420-2E93-4479-985A-F5E56DCF8B76}" type="pres">
      <dgm:prSet presAssocID="{A7557150-ED38-4E07-89B9-5D806EC06CCC}" presName="Name0" presStyleCnt="0">
        <dgm:presLayoutVars>
          <dgm:dir/>
          <dgm:animLvl val="lvl"/>
          <dgm:resizeHandles val="exact"/>
        </dgm:presLayoutVars>
      </dgm:prSet>
      <dgm:spPr/>
    </dgm:pt>
    <dgm:pt modelId="{5084A1DD-46D6-4869-A293-607113A4D46B}" type="pres">
      <dgm:prSet presAssocID="{98F72F97-B9DB-4A77-BA07-669BDEF9E58F}" presName="vertFlow" presStyleCnt="0"/>
      <dgm:spPr/>
    </dgm:pt>
    <dgm:pt modelId="{1B067BB1-05E9-4D26-814C-460FA3FC76DA}" type="pres">
      <dgm:prSet presAssocID="{98F72F97-B9DB-4A77-BA07-669BDEF9E58F}" presName="header" presStyleLbl="node1" presStyleIdx="0" presStyleCnt="2"/>
      <dgm:spPr/>
    </dgm:pt>
    <dgm:pt modelId="{4B447B4D-AD57-479F-9196-9FDAA5CAE408}" type="pres">
      <dgm:prSet presAssocID="{70B3D95A-0C95-4990-B2DE-77AFA4429885}" presName="parTrans" presStyleLbl="sibTrans2D1" presStyleIdx="0" presStyleCnt="4"/>
      <dgm:spPr/>
    </dgm:pt>
    <dgm:pt modelId="{DF9046ED-A4BA-4E12-8A51-8A9AFCA1F446}" type="pres">
      <dgm:prSet presAssocID="{4F439F52-505B-4E62-8562-DF84D150A039}" presName="child" presStyleLbl="alignAccFollowNode1" presStyleIdx="0" presStyleCnt="4">
        <dgm:presLayoutVars>
          <dgm:chMax val="0"/>
          <dgm:bulletEnabled val="1"/>
        </dgm:presLayoutVars>
      </dgm:prSet>
      <dgm:spPr/>
    </dgm:pt>
    <dgm:pt modelId="{155ECC8F-4151-409A-90BE-09BF20F8EF2D}" type="pres">
      <dgm:prSet presAssocID="{5A8D0286-1BFD-401D-89AE-3EAE4A558B1A}" presName="sibTrans" presStyleLbl="sibTrans2D1" presStyleIdx="1" presStyleCnt="4"/>
      <dgm:spPr/>
    </dgm:pt>
    <dgm:pt modelId="{D1CA0D74-1FDD-4F0A-ADE0-DE91DCEBCC93}" type="pres">
      <dgm:prSet presAssocID="{62822232-13FA-4B33-BCA5-12016080941F}" presName="child" presStyleLbl="alignAccFollowNode1" presStyleIdx="1" presStyleCnt="4">
        <dgm:presLayoutVars>
          <dgm:chMax val="0"/>
          <dgm:bulletEnabled val="1"/>
        </dgm:presLayoutVars>
      </dgm:prSet>
      <dgm:spPr/>
    </dgm:pt>
    <dgm:pt modelId="{F08FB773-EBD0-4CBE-951C-21B3AA3E4DF2}" type="pres">
      <dgm:prSet presAssocID="{98F72F97-B9DB-4A77-BA07-669BDEF9E58F}" presName="hSp" presStyleCnt="0"/>
      <dgm:spPr/>
    </dgm:pt>
    <dgm:pt modelId="{6ACC7A26-EB82-4C87-B3FF-0DD4CAC7F7F5}" type="pres">
      <dgm:prSet presAssocID="{25A2B5B2-F4E5-484A-A84F-E6BF963A8A43}" presName="vertFlow" presStyleCnt="0"/>
      <dgm:spPr/>
    </dgm:pt>
    <dgm:pt modelId="{99CAF124-4697-4D8B-BC9F-F4EE97E9D687}" type="pres">
      <dgm:prSet presAssocID="{25A2B5B2-F4E5-484A-A84F-E6BF963A8A43}" presName="header" presStyleLbl="node1" presStyleIdx="1" presStyleCnt="2"/>
      <dgm:spPr/>
    </dgm:pt>
    <dgm:pt modelId="{09FDA190-4B6E-4A38-A945-EB5BE1D50D5F}" type="pres">
      <dgm:prSet presAssocID="{AE546B96-7119-4383-BB60-2F8EE7E5F7FD}" presName="parTrans" presStyleLbl="sibTrans2D1" presStyleIdx="2" presStyleCnt="4"/>
      <dgm:spPr/>
    </dgm:pt>
    <dgm:pt modelId="{07B6F63B-3580-4C36-9356-20676463A717}" type="pres">
      <dgm:prSet presAssocID="{A7899E4D-183A-41A0-AC8F-9599CCCCFB0D}" presName="child" presStyleLbl="alignAccFollowNode1" presStyleIdx="2" presStyleCnt="4">
        <dgm:presLayoutVars>
          <dgm:chMax val="0"/>
          <dgm:bulletEnabled val="1"/>
        </dgm:presLayoutVars>
      </dgm:prSet>
      <dgm:spPr/>
    </dgm:pt>
    <dgm:pt modelId="{5E78AC10-AC1D-4140-A465-C135D4CADAFC}" type="pres">
      <dgm:prSet presAssocID="{136AD2EC-6AB8-48D6-A87A-CA8C51FF7061}" presName="sibTrans" presStyleLbl="sibTrans2D1" presStyleIdx="3" presStyleCnt="4"/>
      <dgm:spPr/>
    </dgm:pt>
    <dgm:pt modelId="{219A4DA3-F03D-4481-8BB4-DFADA41FF643}" type="pres">
      <dgm:prSet presAssocID="{66932440-8085-455C-87A1-513DCCD5F946}" presName="child" presStyleLbl="alignAccFollowNode1" presStyleIdx="3" presStyleCnt="4">
        <dgm:presLayoutVars>
          <dgm:chMax val="0"/>
          <dgm:bulletEnabled val="1"/>
        </dgm:presLayoutVars>
      </dgm:prSet>
      <dgm:spPr/>
    </dgm:pt>
  </dgm:ptLst>
  <dgm:cxnLst>
    <dgm:cxn modelId="{821E7C04-F6C7-45A5-9C04-2D5EE3272240}" type="presOf" srcId="{AE546B96-7119-4383-BB60-2F8EE7E5F7FD}" destId="{09FDA190-4B6E-4A38-A945-EB5BE1D50D5F}" srcOrd="0" destOrd="0" presId="urn:microsoft.com/office/officeart/2005/8/layout/lProcess1"/>
    <dgm:cxn modelId="{A030DC15-ACF8-4208-8DFB-26238C6D07CA}" srcId="{A7557150-ED38-4E07-89B9-5D806EC06CCC}" destId="{25A2B5B2-F4E5-484A-A84F-E6BF963A8A43}" srcOrd="1" destOrd="0" parTransId="{D920FAFE-D815-4915-A7BC-105A55424B89}" sibTransId="{5F6D5030-E61E-4B62-9CFB-18BB8E274BDA}"/>
    <dgm:cxn modelId="{334FF42B-6A59-43FD-B7F0-059E7C696C35}" type="presOf" srcId="{A7899E4D-183A-41A0-AC8F-9599CCCCFB0D}" destId="{07B6F63B-3580-4C36-9356-20676463A717}" srcOrd="0" destOrd="0" presId="urn:microsoft.com/office/officeart/2005/8/layout/lProcess1"/>
    <dgm:cxn modelId="{805C4A68-B6A1-4677-ADD1-B08618D75023}" type="presOf" srcId="{66932440-8085-455C-87A1-513DCCD5F946}" destId="{219A4DA3-F03D-4481-8BB4-DFADA41FF643}" srcOrd="0" destOrd="0" presId="urn:microsoft.com/office/officeart/2005/8/layout/lProcess1"/>
    <dgm:cxn modelId="{BAC1F04C-349A-4DCE-8D86-2A079D7ED5A1}" srcId="{98F72F97-B9DB-4A77-BA07-669BDEF9E58F}" destId="{4F439F52-505B-4E62-8562-DF84D150A039}" srcOrd="0" destOrd="0" parTransId="{70B3D95A-0C95-4990-B2DE-77AFA4429885}" sibTransId="{5A8D0286-1BFD-401D-89AE-3EAE4A558B1A}"/>
    <dgm:cxn modelId="{8B13DE4F-2FED-4F5C-B0C7-920F6C97FC9F}" type="presOf" srcId="{5A8D0286-1BFD-401D-89AE-3EAE4A558B1A}" destId="{155ECC8F-4151-409A-90BE-09BF20F8EF2D}" srcOrd="0" destOrd="0" presId="urn:microsoft.com/office/officeart/2005/8/layout/lProcess1"/>
    <dgm:cxn modelId="{EB573C75-BFCB-4CB9-9F61-470AA2D31207}" srcId="{98F72F97-B9DB-4A77-BA07-669BDEF9E58F}" destId="{62822232-13FA-4B33-BCA5-12016080941F}" srcOrd="1" destOrd="0" parTransId="{10085688-1776-426F-97B5-94D0C0A80234}" sibTransId="{7650EBAE-7EAE-468F-8BD0-6B7B2A2487EE}"/>
    <dgm:cxn modelId="{1DAAFE75-1BB8-4039-9219-B85DD29873D0}" type="presOf" srcId="{62822232-13FA-4B33-BCA5-12016080941F}" destId="{D1CA0D74-1FDD-4F0A-ADE0-DE91DCEBCC93}" srcOrd="0" destOrd="0" presId="urn:microsoft.com/office/officeart/2005/8/layout/lProcess1"/>
    <dgm:cxn modelId="{F6A5157A-EF5B-416D-BCB5-72C22D50EBDF}" srcId="{25A2B5B2-F4E5-484A-A84F-E6BF963A8A43}" destId="{66932440-8085-455C-87A1-513DCCD5F946}" srcOrd="1" destOrd="0" parTransId="{2EFCB9BC-2A5A-48C7-A7BD-0469E58B02C9}" sibTransId="{94B32453-D939-4D76-B9E8-707639F246AC}"/>
    <dgm:cxn modelId="{20DDD9AE-C188-4B48-ACAA-DACB88A40DCB}" type="presOf" srcId="{70B3D95A-0C95-4990-B2DE-77AFA4429885}" destId="{4B447B4D-AD57-479F-9196-9FDAA5CAE408}" srcOrd="0" destOrd="0" presId="urn:microsoft.com/office/officeart/2005/8/layout/lProcess1"/>
    <dgm:cxn modelId="{A7930FC1-B6D7-430F-AE76-EDE1399FA011}" srcId="{A7557150-ED38-4E07-89B9-5D806EC06CCC}" destId="{98F72F97-B9DB-4A77-BA07-669BDEF9E58F}" srcOrd="0" destOrd="0" parTransId="{D1B0DC4B-1505-4B05-BA50-E575F22976E0}" sibTransId="{930342DE-4F7C-4F68-B30A-F438ADD54630}"/>
    <dgm:cxn modelId="{765F47CF-F55E-4FB7-9CB8-FADA44819907}" srcId="{25A2B5B2-F4E5-484A-A84F-E6BF963A8A43}" destId="{A7899E4D-183A-41A0-AC8F-9599CCCCFB0D}" srcOrd="0" destOrd="0" parTransId="{AE546B96-7119-4383-BB60-2F8EE7E5F7FD}" sibTransId="{136AD2EC-6AB8-48D6-A87A-CA8C51FF7061}"/>
    <dgm:cxn modelId="{0F9C88D7-2E85-4FB2-AD77-2035805D4228}" type="presOf" srcId="{A7557150-ED38-4E07-89B9-5D806EC06CCC}" destId="{658FD420-2E93-4479-985A-F5E56DCF8B76}" srcOrd="0" destOrd="0" presId="urn:microsoft.com/office/officeart/2005/8/layout/lProcess1"/>
    <dgm:cxn modelId="{DE130AD9-488A-4714-8CA1-219B4AD34BA4}" type="presOf" srcId="{4F439F52-505B-4E62-8562-DF84D150A039}" destId="{DF9046ED-A4BA-4E12-8A51-8A9AFCA1F446}" srcOrd="0" destOrd="0" presId="urn:microsoft.com/office/officeart/2005/8/layout/lProcess1"/>
    <dgm:cxn modelId="{D0AF6BDA-1370-44BE-986C-1B0D9F8481CD}" type="presOf" srcId="{25A2B5B2-F4E5-484A-A84F-E6BF963A8A43}" destId="{99CAF124-4697-4D8B-BC9F-F4EE97E9D687}" srcOrd="0" destOrd="0" presId="urn:microsoft.com/office/officeart/2005/8/layout/lProcess1"/>
    <dgm:cxn modelId="{A5BABEF2-1F94-4598-B9C8-B54D0F5E4A97}" type="presOf" srcId="{98F72F97-B9DB-4A77-BA07-669BDEF9E58F}" destId="{1B067BB1-05E9-4D26-814C-460FA3FC76DA}" srcOrd="0" destOrd="0" presId="urn:microsoft.com/office/officeart/2005/8/layout/lProcess1"/>
    <dgm:cxn modelId="{5EF6A0F9-5B8E-4479-B30B-E22246F771F7}" type="presOf" srcId="{136AD2EC-6AB8-48D6-A87A-CA8C51FF7061}" destId="{5E78AC10-AC1D-4140-A465-C135D4CADAFC}" srcOrd="0" destOrd="0" presId="urn:microsoft.com/office/officeart/2005/8/layout/lProcess1"/>
    <dgm:cxn modelId="{F932DEB0-D4E5-4DCB-A6FC-55AD374AC57F}" type="presParOf" srcId="{658FD420-2E93-4479-985A-F5E56DCF8B76}" destId="{5084A1DD-46D6-4869-A293-607113A4D46B}" srcOrd="0" destOrd="0" presId="urn:microsoft.com/office/officeart/2005/8/layout/lProcess1"/>
    <dgm:cxn modelId="{E1709CCE-41ED-4C6D-8AE3-DC0FC3530D5D}" type="presParOf" srcId="{5084A1DD-46D6-4869-A293-607113A4D46B}" destId="{1B067BB1-05E9-4D26-814C-460FA3FC76DA}" srcOrd="0" destOrd="0" presId="urn:microsoft.com/office/officeart/2005/8/layout/lProcess1"/>
    <dgm:cxn modelId="{2E9B1A8C-C81C-4C34-80C3-D283A453B260}" type="presParOf" srcId="{5084A1DD-46D6-4869-A293-607113A4D46B}" destId="{4B447B4D-AD57-479F-9196-9FDAA5CAE408}" srcOrd="1" destOrd="0" presId="urn:microsoft.com/office/officeart/2005/8/layout/lProcess1"/>
    <dgm:cxn modelId="{FE1C1A4B-6505-400C-8DCC-D794A2679608}" type="presParOf" srcId="{5084A1DD-46D6-4869-A293-607113A4D46B}" destId="{DF9046ED-A4BA-4E12-8A51-8A9AFCA1F446}" srcOrd="2" destOrd="0" presId="urn:microsoft.com/office/officeart/2005/8/layout/lProcess1"/>
    <dgm:cxn modelId="{7B7761BF-5EC2-4C60-A5EF-B37BB5158514}" type="presParOf" srcId="{5084A1DD-46D6-4869-A293-607113A4D46B}" destId="{155ECC8F-4151-409A-90BE-09BF20F8EF2D}" srcOrd="3" destOrd="0" presId="urn:microsoft.com/office/officeart/2005/8/layout/lProcess1"/>
    <dgm:cxn modelId="{0BD4E9DD-0078-4789-A85F-397A0A271050}" type="presParOf" srcId="{5084A1DD-46D6-4869-A293-607113A4D46B}" destId="{D1CA0D74-1FDD-4F0A-ADE0-DE91DCEBCC93}" srcOrd="4" destOrd="0" presId="urn:microsoft.com/office/officeart/2005/8/layout/lProcess1"/>
    <dgm:cxn modelId="{47ED8F4E-C791-40CC-A2DB-C3168D269242}" type="presParOf" srcId="{658FD420-2E93-4479-985A-F5E56DCF8B76}" destId="{F08FB773-EBD0-4CBE-951C-21B3AA3E4DF2}" srcOrd="1" destOrd="0" presId="urn:microsoft.com/office/officeart/2005/8/layout/lProcess1"/>
    <dgm:cxn modelId="{B334D19C-60C5-4687-8C44-7566B7EF3CF8}" type="presParOf" srcId="{658FD420-2E93-4479-985A-F5E56DCF8B76}" destId="{6ACC7A26-EB82-4C87-B3FF-0DD4CAC7F7F5}" srcOrd="2" destOrd="0" presId="urn:microsoft.com/office/officeart/2005/8/layout/lProcess1"/>
    <dgm:cxn modelId="{1657BF90-14A3-4ED9-9F9C-D434919FF1A5}" type="presParOf" srcId="{6ACC7A26-EB82-4C87-B3FF-0DD4CAC7F7F5}" destId="{99CAF124-4697-4D8B-BC9F-F4EE97E9D687}" srcOrd="0" destOrd="0" presId="urn:microsoft.com/office/officeart/2005/8/layout/lProcess1"/>
    <dgm:cxn modelId="{95B17A12-FA3C-4FE6-9808-95194909BB5F}" type="presParOf" srcId="{6ACC7A26-EB82-4C87-B3FF-0DD4CAC7F7F5}" destId="{09FDA190-4B6E-4A38-A945-EB5BE1D50D5F}" srcOrd="1" destOrd="0" presId="urn:microsoft.com/office/officeart/2005/8/layout/lProcess1"/>
    <dgm:cxn modelId="{D109582C-1334-4DB0-AE75-3C518440182F}" type="presParOf" srcId="{6ACC7A26-EB82-4C87-B3FF-0DD4CAC7F7F5}" destId="{07B6F63B-3580-4C36-9356-20676463A717}" srcOrd="2" destOrd="0" presId="urn:microsoft.com/office/officeart/2005/8/layout/lProcess1"/>
    <dgm:cxn modelId="{D3DAFC1A-4239-45EC-AC75-475D9842D1D6}" type="presParOf" srcId="{6ACC7A26-EB82-4C87-B3FF-0DD4CAC7F7F5}" destId="{5E78AC10-AC1D-4140-A465-C135D4CADAFC}" srcOrd="3" destOrd="0" presId="urn:microsoft.com/office/officeart/2005/8/layout/lProcess1"/>
    <dgm:cxn modelId="{FE402396-6CBB-4BF2-A7E5-B1074AC38024}" type="presParOf" srcId="{6ACC7A26-EB82-4C87-B3FF-0DD4CAC7F7F5}" destId="{219A4DA3-F03D-4481-8BB4-DFADA41FF64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57150-ED38-4E07-89B9-5D806EC06CC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AU"/>
        </a:p>
      </dgm:t>
    </dgm:pt>
    <dgm:pt modelId="{98F72F97-B9DB-4A77-BA07-669BDEF9E58F}">
      <dgm:prSet phldrT="[Text]" custT="1"/>
      <dgm:spPr/>
      <dgm:t>
        <a:bodyPr/>
        <a:lstStyle/>
        <a:p>
          <a:r>
            <a:rPr lang="en-AU" sz="1600" dirty="0">
              <a:latin typeface="Calibri" panose="020F0502020204030204" pitchFamily="34" charset="0"/>
              <a:cs typeface="Calibri" panose="020F0502020204030204" pitchFamily="34" charset="0"/>
            </a:rPr>
            <a:t>APPOINTING A HEALTH COORDINATOR </a:t>
          </a:r>
        </a:p>
        <a:p>
          <a:r>
            <a:rPr lang="en-AU" sz="1600" dirty="0">
              <a:latin typeface="Calibri" panose="020F0502020204030204" pitchFamily="34" charset="0"/>
              <a:cs typeface="Calibri" panose="020F0502020204030204" pitchFamily="34" charset="0"/>
            </a:rPr>
            <a:t>AND WORKING PARTY</a:t>
          </a:r>
        </a:p>
      </dgm:t>
    </dgm:pt>
    <dgm:pt modelId="{D1B0DC4B-1505-4B05-BA50-E575F22976E0}" type="parTrans" cxnId="{A7930FC1-B6D7-430F-AE76-EDE1399FA011}">
      <dgm:prSet/>
      <dgm:spPr/>
      <dgm:t>
        <a:bodyPr/>
        <a:lstStyle/>
        <a:p>
          <a:endParaRPr lang="en-AU"/>
        </a:p>
      </dgm:t>
    </dgm:pt>
    <dgm:pt modelId="{930342DE-4F7C-4F68-B30A-F438ADD54630}" type="sibTrans" cxnId="{A7930FC1-B6D7-430F-AE76-EDE1399FA011}">
      <dgm:prSet/>
      <dgm:spPr/>
      <dgm:t>
        <a:bodyPr/>
        <a:lstStyle/>
        <a:p>
          <a:endParaRPr lang="en-AU"/>
        </a:p>
      </dgm:t>
    </dgm:pt>
    <dgm:pt modelId="{4F439F52-505B-4E62-8562-DF84D150A039}">
      <dgm:prSet phldrT="[Text]" custT="1"/>
      <dgm:spPr/>
      <dgm:t>
        <a:bodyPr/>
        <a:lstStyle/>
        <a:p>
          <a:r>
            <a:rPr lang="en-AU" sz="1600" dirty="0">
              <a:latin typeface="Calibri" panose="020F0502020204030204" pitchFamily="34" charset="0"/>
              <a:cs typeface="Calibri" panose="020F0502020204030204" pitchFamily="34" charset="0"/>
            </a:rPr>
            <a:t>RAISING FUNDS FOR HEALTH PROJECTS</a:t>
          </a:r>
        </a:p>
      </dgm:t>
    </dgm:pt>
    <dgm:pt modelId="{70B3D95A-0C95-4990-B2DE-77AFA4429885}" type="parTrans" cxnId="{BAC1F04C-349A-4DCE-8D86-2A079D7ED5A1}">
      <dgm:prSet/>
      <dgm:spPr/>
      <dgm:t>
        <a:bodyPr/>
        <a:lstStyle/>
        <a:p>
          <a:endParaRPr lang="en-AU"/>
        </a:p>
      </dgm:t>
    </dgm:pt>
    <dgm:pt modelId="{5A8D0286-1BFD-401D-89AE-3EAE4A558B1A}" type="sibTrans" cxnId="{BAC1F04C-349A-4DCE-8D86-2A079D7ED5A1}">
      <dgm:prSet/>
      <dgm:spPr/>
      <dgm:t>
        <a:bodyPr/>
        <a:lstStyle/>
        <a:p>
          <a:endParaRPr lang="en-AU"/>
        </a:p>
      </dgm:t>
    </dgm:pt>
    <dgm:pt modelId="{62822232-13FA-4B33-BCA5-12016080941F}">
      <dgm:prSet phldrT="[Text]" custT="1"/>
      <dgm:spPr/>
      <dgm:t>
        <a:bodyPr/>
        <a:lstStyle/>
        <a:p>
          <a:r>
            <a:rPr lang="en-AU" sz="1600" dirty="0">
              <a:latin typeface="Calibri" panose="020F0502020204030204" pitchFamily="34" charset="0"/>
              <a:cs typeface="Calibri" panose="020F0502020204030204" pitchFamily="34" charset="0"/>
            </a:rPr>
            <a:t>PUBLISHING AN ANNUAL HEALTH REPORT</a:t>
          </a:r>
        </a:p>
      </dgm:t>
    </dgm:pt>
    <dgm:pt modelId="{10085688-1776-426F-97B5-94D0C0A80234}" type="parTrans" cxnId="{EB573C75-BFCB-4CB9-9F61-470AA2D31207}">
      <dgm:prSet/>
      <dgm:spPr/>
      <dgm:t>
        <a:bodyPr/>
        <a:lstStyle/>
        <a:p>
          <a:endParaRPr lang="en-AU"/>
        </a:p>
      </dgm:t>
    </dgm:pt>
    <dgm:pt modelId="{7650EBAE-7EAE-468F-8BD0-6B7B2A2487EE}" type="sibTrans" cxnId="{EB573C75-BFCB-4CB9-9F61-470AA2D31207}">
      <dgm:prSet/>
      <dgm:spPr/>
      <dgm:t>
        <a:bodyPr/>
        <a:lstStyle/>
        <a:p>
          <a:endParaRPr lang="en-AU"/>
        </a:p>
      </dgm:t>
    </dgm:pt>
    <dgm:pt modelId="{658FD420-2E93-4479-985A-F5E56DCF8B76}" type="pres">
      <dgm:prSet presAssocID="{A7557150-ED38-4E07-89B9-5D806EC06CCC}" presName="Name0" presStyleCnt="0">
        <dgm:presLayoutVars>
          <dgm:dir/>
          <dgm:animLvl val="lvl"/>
          <dgm:resizeHandles val="exact"/>
        </dgm:presLayoutVars>
      </dgm:prSet>
      <dgm:spPr/>
    </dgm:pt>
    <dgm:pt modelId="{5084A1DD-46D6-4869-A293-607113A4D46B}" type="pres">
      <dgm:prSet presAssocID="{98F72F97-B9DB-4A77-BA07-669BDEF9E58F}" presName="vertFlow" presStyleCnt="0"/>
      <dgm:spPr/>
    </dgm:pt>
    <dgm:pt modelId="{1B067BB1-05E9-4D26-814C-460FA3FC76DA}" type="pres">
      <dgm:prSet presAssocID="{98F72F97-B9DB-4A77-BA07-669BDEF9E58F}" presName="header" presStyleLbl="node1" presStyleIdx="0" presStyleCnt="1"/>
      <dgm:spPr/>
    </dgm:pt>
    <dgm:pt modelId="{4B447B4D-AD57-479F-9196-9FDAA5CAE408}" type="pres">
      <dgm:prSet presAssocID="{70B3D95A-0C95-4990-B2DE-77AFA4429885}" presName="parTrans" presStyleLbl="sibTrans2D1" presStyleIdx="0" presStyleCnt="2"/>
      <dgm:spPr/>
    </dgm:pt>
    <dgm:pt modelId="{DF9046ED-A4BA-4E12-8A51-8A9AFCA1F446}" type="pres">
      <dgm:prSet presAssocID="{4F439F52-505B-4E62-8562-DF84D150A039}" presName="child" presStyleLbl="alignAccFollowNode1" presStyleIdx="0" presStyleCnt="2">
        <dgm:presLayoutVars>
          <dgm:chMax val="0"/>
          <dgm:bulletEnabled val="1"/>
        </dgm:presLayoutVars>
      </dgm:prSet>
      <dgm:spPr/>
    </dgm:pt>
    <dgm:pt modelId="{155ECC8F-4151-409A-90BE-09BF20F8EF2D}" type="pres">
      <dgm:prSet presAssocID="{5A8D0286-1BFD-401D-89AE-3EAE4A558B1A}" presName="sibTrans" presStyleLbl="sibTrans2D1" presStyleIdx="1" presStyleCnt="2"/>
      <dgm:spPr/>
    </dgm:pt>
    <dgm:pt modelId="{D1CA0D74-1FDD-4F0A-ADE0-DE91DCEBCC93}" type="pres">
      <dgm:prSet presAssocID="{62822232-13FA-4B33-BCA5-12016080941F}" presName="child" presStyleLbl="alignAccFollowNode1" presStyleIdx="1" presStyleCnt="2">
        <dgm:presLayoutVars>
          <dgm:chMax val="0"/>
          <dgm:bulletEnabled val="1"/>
        </dgm:presLayoutVars>
      </dgm:prSet>
      <dgm:spPr/>
    </dgm:pt>
  </dgm:ptLst>
  <dgm:cxnLst>
    <dgm:cxn modelId="{BAC1F04C-349A-4DCE-8D86-2A079D7ED5A1}" srcId="{98F72F97-B9DB-4A77-BA07-669BDEF9E58F}" destId="{4F439F52-505B-4E62-8562-DF84D150A039}" srcOrd="0" destOrd="0" parTransId="{70B3D95A-0C95-4990-B2DE-77AFA4429885}" sibTransId="{5A8D0286-1BFD-401D-89AE-3EAE4A558B1A}"/>
    <dgm:cxn modelId="{8B13DE4F-2FED-4F5C-B0C7-920F6C97FC9F}" type="presOf" srcId="{5A8D0286-1BFD-401D-89AE-3EAE4A558B1A}" destId="{155ECC8F-4151-409A-90BE-09BF20F8EF2D}" srcOrd="0" destOrd="0" presId="urn:microsoft.com/office/officeart/2005/8/layout/lProcess1"/>
    <dgm:cxn modelId="{EB573C75-BFCB-4CB9-9F61-470AA2D31207}" srcId="{98F72F97-B9DB-4A77-BA07-669BDEF9E58F}" destId="{62822232-13FA-4B33-BCA5-12016080941F}" srcOrd="1" destOrd="0" parTransId="{10085688-1776-426F-97B5-94D0C0A80234}" sibTransId="{7650EBAE-7EAE-468F-8BD0-6B7B2A2487EE}"/>
    <dgm:cxn modelId="{1DAAFE75-1BB8-4039-9219-B85DD29873D0}" type="presOf" srcId="{62822232-13FA-4B33-BCA5-12016080941F}" destId="{D1CA0D74-1FDD-4F0A-ADE0-DE91DCEBCC93}" srcOrd="0" destOrd="0" presId="urn:microsoft.com/office/officeart/2005/8/layout/lProcess1"/>
    <dgm:cxn modelId="{20DDD9AE-C188-4B48-ACAA-DACB88A40DCB}" type="presOf" srcId="{70B3D95A-0C95-4990-B2DE-77AFA4429885}" destId="{4B447B4D-AD57-479F-9196-9FDAA5CAE408}" srcOrd="0" destOrd="0" presId="urn:microsoft.com/office/officeart/2005/8/layout/lProcess1"/>
    <dgm:cxn modelId="{A7930FC1-B6D7-430F-AE76-EDE1399FA011}" srcId="{A7557150-ED38-4E07-89B9-5D806EC06CCC}" destId="{98F72F97-B9DB-4A77-BA07-669BDEF9E58F}" srcOrd="0" destOrd="0" parTransId="{D1B0DC4B-1505-4B05-BA50-E575F22976E0}" sibTransId="{930342DE-4F7C-4F68-B30A-F438ADD54630}"/>
    <dgm:cxn modelId="{0F9C88D7-2E85-4FB2-AD77-2035805D4228}" type="presOf" srcId="{A7557150-ED38-4E07-89B9-5D806EC06CCC}" destId="{658FD420-2E93-4479-985A-F5E56DCF8B76}" srcOrd="0" destOrd="0" presId="urn:microsoft.com/office/officeart/2005/8/layout/lProcess1"/>
    <dgm:cxn modelId="{DE130AD9-488A-4714-8CA1-219B4AD34BA4}" type="presOf" srcId="{4F439F52-505B-4E62-8562-DF84D150A039}" destId="{DF9046ED-A4BA-4E12-8A51-8A9AFCA1F446}" srcOrd="0" destOrd="0" presId="urn:microsoft.com/office/officeart/2005/8/layout/lProcess1"/>
    <dgm:cxn modelId="{A5BABEF2-1F94-4598-B9C8-B54D0F5E4A97}" type="presOf" srcId="{98F72F97-B9DB-4A77-BA07-669BDEF9E58F}" destId="{1B067BB1-05E9-4D26-814C-460FA3FC76DA}" srcOrd="0" destOrd="0" presId="urn:microsoft.com/office/officeart/2005/8/layout/lProcess1"/>
    <dgm:cxn modelId="{F932DEB0-D4E5-4DCB-A6FC-55AD374AC57F}" type="presParOf" srcId="{658FD420-2E93-4479-985A-F5E56DCF8B76}" destId="{5084A1DD-46D6-4869-A293-607113A4D46B}" srcOrd="0" destOrd="0" presId="urn:microsoft.com/office/officeart/2005/8/layout/lProcess1"/>
    <dgm:cxn modelId="{E1709CCE-41ED-4C6D-8AE3-DC0FC3530D5D}" type="presParOf" srcId="{5084A1DD-46D6-4869-A293-607113A4D46B}" destId="{1B067BB1-05E9-4D26-814C-460FA3FC76DA}" srcOrd="0" destOrd="0" presId="urn:microsoft.com/office/officeart/2005/8/layout/lProcess1"/>
    <dgm:cxn modelId="{2E9B1A8C-C81C-4C34-80C3-D283A453B260}" type="presParOf" srcId="{5084A1DD-46D6-4869-A293-607113A4D46B}" destId="{4B447B4D-AD57-479F-9196-9FDAA5CAE408}" srcOrd="1" destOrd="0" presId="urn:microsoft.com/office/officeart/2005/8/layout/lProcess1"/>
    <dgm:cxn modelId="{FE1C1A4B-6505-400C-8DCC-D794A2679608}" type="presParOf" srcId="{5084A1DD-46D6-4869-A293-607113A4D46B}" destId="{DF9046ED-A4BA-4E12-8A51-8A9AFCA1F446}" srcOrd="2" destOrd="0" presId="urn:microsoft.com/office/officeart/2005/8/layout/lProcess1"/>
    <dgm:cxn modelId="{7B7761BF-5EC2-4C60-A5EF-B37BB5158514}" type="presParOf" srcId="{5084A1DD-46D6-4869-A293-607113A4D46B}" destId="{155ECC8F-4151-409A-90BE-09BF20F8EF2D}" srcOrd="3" destOrd="0" presId="urn:microsoft.com/office/officeart/2005/8/layout/lProcess1"/>
    <dgm:cxn modelId="{0BD4E9DD-0078-4789-A85F-397A0A271050}" type="presParOf" srcId="{5084A1DD-46D6-4869-A293-607113A4D46B}" destId="{D1CA0D74-1FDD-4F0A-ADE0-DE91DCEBCC9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7BB1-05E9-4D26-814C-460FA3FC76DA}">
      <dsp:nvSpPr>
        <dsp:cNvPr id="0" name=""/>
        <dsp:cNvSpPr/>
      </dsp:nvSpPr>
      <dsp:spPr>
        <a:xfrm>
          <a:off x="328601" y="1637"/>
          <a:ext cx="3813527" cy="9533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CONTROLLING OR ERADICATING DISEASES</a:t>
          </a:r>
        </a:p>
      </dsp:txBody>
      <dsp:txXfrm>
        <a:off x="356525" y="29561"/>
        <a:ext cx="3757679" cy="897533"/>
      </dsp:txXfrm>
    </dsp:sp>
    <dsp:sp modelId="{4B447B4D-AD57-479F-9196-9FDAA5CAE408}">
      <dsp:nvSpPr>
        <dsp:cNvPr id="0" name=""/>
        <dsp:cNvSpPr/>
      </dsp:nvSpPr>
      <dsp:spPr>
        <a:xfrm rot="5400000">
          <a:off x="2151944" y="1038440"/>
          <a:ext cx="166841" cy="16684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046ED-A4BA-4E12-8A51-8A9AFCA1F446}">
      <dsp:nvSpPr>
        <dsp:cNvPr id="0" name=""/>
        <dsp:cNvSpPr/>
      </dsp:nvSpPr>
      <dsp:spPr>
        <a:xfrm>
          <a:off x="328601" y="1288703"/>
          <a:ext cx="3813527" cy="95338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REDUCING ISSUES OF GENETIC DIVERSITY</a:t>
          </a:r>
        </a:p>
      </dsp:txBody>
      <dsp:txXfrm>
        <a:off x="356525" y="1316627"/>
        <a:ext cx="3757679" cy="897533"/>
      </dsp:txXfrm>
    </dsp:sp>
    <dsp:sp modelId="{155ECC8F-4151-409A-90BE-09BF20F8EF2D}">
      <dsp:nvSpPr>
        <dsp:cNvPr id="0" name=""/>
        <dsp:cNvSpPr/>
      </dsp:nvSpPr>
      <dsp:spPr>
        <a:xfrm rot="5400000">
          <a:off x="2151944" y="2325506"/>
          <a:ext cx="166841" cy="16684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CA0D74-1FDD-4F0A-ADE0-DE91DCEBCC93}">
      <dsp:nvSpPr>
        <dsp:cNvPr id="0" name=""/>
        <dsp:cNvSpPr/>
      </dsp:nvSpPr>
      <dsp:spPr>
        <a:xfrm>
          <a:off x="328601" y="2575769"/>
          <a:ext cx="3813527" cy="95338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REDUCING PROBLEMS CAUSED BY CONFORMATION</a:t>
          </a:r>
        </a:p>
      </dsp:txBody>
      <dsp:txXfrm>
        <a:off x="356525" y="2603693"/>
        <a:ext cx="3757679" cy="897533"/>
      </dsp:txXfrm>
    </dsp:sp>
    <dsp:sp modelId="{99CAF124-4697-4D8B-BC9F-F4EE97E9D687}">
      <dsp:nvSpPr>
        <dsp:cNvPr id="0" name=""/>
        <dsp:cNvSpPr/>
      </dsp:nvSpPr>
      <dsp:spPr>
        <a:xfrm>
          <a:off x="4676023" y="1637"/>
          <a:ext cx="3813527" cy="9533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COMMUNICATING WIDELY WITH BREEDERS AND OWNERS</a:t>
          </a:r>
        </a:p>
      </dsp:txBody>
      <dsp:txXfrm>
        <a:off x="4703947" y="29561"/>
        <a:ext cx="3757679" cy="897533"/>
      </dsp:txXfrm>
    </dsp:sp>
    <dsp:sp modelId="{09FDA190-4B6E-4A38-A945-EB5BE1D50D5F}">
      <dsp:nvSpPr>
        <dsp:cNvPr id="0" name=""/>
        <dsp:cNvSpPr/>
      </dsp:nvSpPr>
      <dsp:spPr>
        <a:xfrm rot="5400000">
          <a:off x="6499366" y="1038440"/>
          <a:ext cx="166841" cy="16684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B6F63B-3580-4C36-9356-20676463A717}">
      <dsp:nvSpPr>
        <dsp:cNvPr id="0" name=""/>
        <dsp:cNvSpPr/>
      </dsp:nvSpPr>
      <dsp:spPr>
        <a:xfrm>
          <a:off x="4676023" y="1288703"/>
          <a:ext cx="3813527" cy="95338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DELIVERING EDUCATION ON THE BREED</a:t>
          </a:r>
        </a:p>
      </dsp:txBody>
      <dsp:txXfrm>
        <a:off x="4703947" y="1316627"/>
        <a:ext cx="3757679" cy="897533"/>
      </dsp:txXfrm>
    </dsp:sp>
    <dsp:sp modelId="{5E78AC10-AC1D-4140-A465-C135D4CADAFC}">
      <dsp:nvSpPr>
        <dsp:cNvPr id="0" name=""/>
        <dsp:cNvSpPr/>
      </dsp:nvSpPr>
      <dsp:spPr>
        <a:xfrm rot="5400000">
          <a:off x="6499366" y="2325506"/>
          <a:ext cx="166841" cy="16684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9A4DA3-F03D-4481-8BB4-DFADA41FF643}">
      <dsp:nvSpPr>
        <dsp:cNvPr id="0" name=""/>
        <dsp:cNvSpPr/>
      </dsp:nvSpPr>
      <dsp:spPr>
        <a:xfrm>
          <a:off x="4676023" y="2575769"/>
          <a:ext cx="3813527" cy="95338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RUNNING HEALTH SCREENING EVENTS AND SCHEMES</a:t>
          </a:r>
        </a:p>
      </dsp:txBody>
      <dsp:txXfrm>
        <a:off x="4703947" y="2603693"/>
        <a:ext cx="3757679" cy="89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7BB1-05E9-4D26-814C-460FA3FC76DA}">
      <dsp:nvSpPr>
        <dsp:cNvPr id="0" name=""/>
        <dsp:cNvSpPr/>
      </dsp:nvSpPr>
      <dsp:spPr>
        <a:xfrm>
          <a:off x="91238" y="1752"/>
          <a:ext cx="4080805" cy="10202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CONDUCTING HEALTH SURVEYS</a:t>
          </a:r>
        </a:p>
      </dsp:txBody>
      <dsp:txXfrm>
        <a:off x="121119" y="31633"/>
        <a:ext cx="4021043" cy="960439"/>
      </dsp:txXfrm>
    </dsp:sp>
    <dsp:sp modelId="{4B447B4D-AD57-479F-9196-9FDAA5CAE408}">
      <dsp:nvSpPr>
        <dsp:cNvPr id="0" name=""/>
        <dsp:cNvSpPr/>
      </dsp:nvSpPr>
      <dsp:spPr>
        <a:xfrm rot="5400000">
          <a:off x="2042373" y="1111221"/>
          <a:ext cx="178535" cy="17853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046ED-A4BA-4E12-8A51-8A9AFCA1F446}">
      <dsp:nvSpPr>
        <dsp:cNvPr id="0" name=""/>
        <dsp:cNvSpPr/>
      </dsp:nvSpPr>
      <dsp:spPr>
        <a:xfrm>
          <a:off x="91238" y="1379024"/>
          <a:ext cx="4080805" cy="102020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PRIORITISING HEALTH ISSUES</a:t>
          </a:r>
        </a:p>
      </dsp:txBody>
      <dsp:txXfrm>
        <a:off x="121119" y="1408905"/>
        <a:ext cx="4021043" cy="960439"/>
      </dsp:txXfrm>
    </dsp:sp>
    <dsp:sp modelId="{155ECC8F-4151-409A-90BE-09BF20F8EF2D}">
      <dsp:nvSpPr>
        <dsp:cNvPr id="0" name=""/>
        <dsp:cNvSpPr/>
      </dsp:nvSpPr>
      <dsp:spPr>
        <a:xfrm rot="5400000">
          <a:off x="2042373" y="2488493"/>
          <a:ext cx="178535" cy="17853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CA0D74-1FDD-4F0A-ADE0-DE91DCEBCC93}">
      <dsp:nvSpPr>
        <dsp:cNvPr id="0" name=""/>
        <dsp:cNvSpPr/>
      </dsp:nvSpPr>
      <dsp:spPr>
        <a:xfrm>
          <a:off x="91238" y="2756296"/>
          <a:ext cx="4080805" cy="102020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PUBLISHING HEALTH SURVEY RESULTS</a:t>
          </a:r>
        </a:p>
      </dsp:txBody>
      <dsp:txXfrm>
        <a:off x="121119" y="2786177"/>
        <a:ext cx="4021043" cy="960439"/>
      </dsp:txXfrm>
    </dsp:sp>
    <dsp:sp modelId="{99CAF124-4697-4D8B-BC9F-F4EE97E9D687}">
      <dsp:nvSpPr>
        <dsp:cNvPr id="0" name=""/>
        <dsp:cNvSpPr/>
      </dsp:nvSpPr>
      <dsp:spPr>
        <a:xfrm>
          <a:off x="4743356" y="1752"/>
          <a:ext cx="4080805" cy="10202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WORKING WITH GENETIC EXPERTS</a:t>
          </a:r>
        </a:p>
      </dsp:txBody>
      <dsp:txXfrm>
        <a:off x="4773237" y="31633"/>
        <a:ext cx="4021043" cy="960439"/>
      </dsp:txXfrm>
    </dsp:sp>
    <dsp:sp modelId="{09FDA190-4B6E-4A38-A945-EB5BE1D50D5F}">
      <dsp:nvSpPr>
        <dsp:cNvPr id="0" name=""/>
        <dsp:cNvSpPr/>
      </dsp:nvSpPr>
      <dsp:spPr>
        <a:xfrm rot="5400000">
          <a:off x="6694491" y="1111221"/>
          <a:ext cx="178535" cy="17853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B6F63B-3580-4C36-9356-20676463A717}">
      <dsp:nvSpPr>
        <dsp:cNvPr id="0" name=""/>
        <dsp:cNvSpPr/>
      </dsp:nvSpPr>
      <dsp:spPr>
        <a:xfrm>
          <a:off x="4743356" y="1379024"/>
          <a:ext cx="4080805" cy="102020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PROVIDING ONLINE HEALTH RESOURCES</a:t>
          </a:r>
        </a:p>
      </dsp:txBody>
      <dsp:txXfrm>
        <a:off x="4773237" y="1408905"/>
        <a:ext cx="4021043" cy="960439"/>
      </dsp:txXfrm>
    </dsp:sp>
    <dsp:sp modelId="{5E78AC10-AC1D-4140-A465-C135D4CADAFC}">
      <dsp:nvSpPr>
        <dsp:cNvPr id="0" name=""/>
        <dsp:cNvSpPr/>
      </dsp:nvSpPr>
      <dsp:spPr>
        <a:xfrm rot="5400000">
          <a:off x="6694491" y="2488493"/>
          <a:ext cx="178535" cy="17853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9A4DA3-F03D-4481-8BB4-DFADA41FF643}">
      <dsp:nvSpPr>
        <dsp:cNvPr id="0" name=""/>
        <dsp:cNvSpPr/>
      </dsp:nvSpPr>
      <dsp:spPr>
        <a:xfrm>
          <a:off x="4743356" y="2756296"/>
          <a:ext cx="4080805" cy="102020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DEVELOPING HEALTH PLANS</a:t>
          </a:r>
        </a:p>
      </dsp:txBody>
      <dsp:txXfrm>
        <a:off x="4773237" y="2786177"/>
        <a:ext cx="4021043" cy="960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7BB1-05E9-4D26-814C-460FA3FC76DA}">
      <dsp:nvSpPr>
        <dsp:cNvPr id="0" name=""/>
        <dsp:cNvSpPr/>
      </dsp:nvSpPr>
      <dsp:spPr>
        <a:xfrm>
          <a:off x="2243383" y="1901"/>
          <a:ext cx="4428633" cy="110715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APPOINTING A HEALTH COORDINATOR </a:t>
          </a:r>
        </a:p>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AND WORKING PARTY</a:t>
          </a:r>
        </a:p>
      </dsp:txBody>
      <dsp:txXfrm>
        <a:off x="2275811" y="34329"/>
        <a:ext cx="4363777" cy="1042302"/>
      </dsp:txXfrm>
    </dsp:sp>
    <dsp:sp modelId="{4B447B4D-AD57-479F-9196-9FDAA5CAE408}">
      <dsp:nvSpPr>
        <dsp:cNvPr id="0" name=""/>
        <dsp:cNvSpPr/>
      </dsp:nvSpPr>
      <dsp:spPr>
        <a:xfrm rot="5400000">
          <a:off x="4360823" y="1205936"/>
          <a:ext cx="193752" cy="193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046ED-A4BA-4E12-8A51-8A9AFCA1F446}">
      <dsp:nvSpPr>
        <dsp:cNvPr id="0" name=""/>
        <dsp:cNvSpPr/>
      </dsp:nvSpPr>
      <dsp:spPr>
        <a:xfrm>
          <a:off x="2243383" y="1496565"/>
          <a:ext cx="4428633" cy="1107158"/>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RAISING FUNDS FOR HEALTH PROJECTS</a:t>
          </a:r>
        </a:p>
      </dsp:txBody>
      <dsp:txXfrm>
        <a:off x="2275811" y="1528993"/>
        <a:ext cx="4363777" cy="1042302"/>
      </dsp:txXfrm>
    </dsp:sp>
    <dsp:sp modelId="{155ECC8F-4151-409A-90BE-09BF20F8EF2D}">
      <dsp:nvSpPr>
        <dsp:cNvPr id="0" name=""/>
        <dsp:cNvSpPr/>
      </dsp:nvSpPr>
      <dsp:spPr>
        <a:xfrm rot="5400000">
          <a:off x="4360823" y="2700600"/>
          <a:ext cx="193752" cy="193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CA0D74-1FDD-4F0A-ADE0-DE91DCEBCC93}">
      <dsp:nvSpPr>
        <dsp:cNvPr id="0" name=""/>
        <dsp:cNvSpPr/>
      </dsp:nvSpPr>
      <dsp:spPr>
        <a:xfrm>
          <a:off x="2243383" y="2991229"/>
          <a:ext cx="4428633" cy="1107158"/>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alibri" panose="020F0502020204030204" pitchFamily="34" charset="0"/>
              <a:cs typeface="Calibri" panose="020F0502020204030204" pitchFamily="34" charset="0"/>
            </a:rPr>
            <a:t>PUBLISHING AN ANNUAL HEALTH REPORT</a:t>
          </a:r>
        </a:p>
      </dsp:txBody>
      <dsp:txXfrm>
        <a:off x="2275811" y="3023657"/>
        <a:ext cx="4363777" cy="10423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85AC8-7968-442A-9162-B6C1F9A338CC}" type="datetimeFigureOut">
              <a:rPr lang="en-AU" smtClean="0"/>
              <a:t>2/02/2020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C21A-A3A6-4D63-AE92-9ED8534A44CD}" type="slidenum">
              <a:rPr lang="en-AU" smtClean="0"/>
              <a:t>‹#›</a:t>
            </a:fld>
            <a:endParaRPr lang="en-AU"/>
          </a:p>
        </p:txBody>
      </p:sp>
    </p:spTree>
    <p:extLst>
      <p:ext uri="{BB962C8B-B14F-4D97-AF65-F5344CB8AC3E}">
        <p14:creationId xmlns:p14="http://schemas.microsoft.com/office/powerpoint/2010/main" val="57280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G 179; T 131; M 32; L 15; skipped 163</a:t>
            </a:r>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19</a:t>
            </a:fld>
            <a:endParaRPr lang="en-AU"/>
          </a:p>
        </p:txBody>
      </p:sp>
    </p:spTree>
    <p:extLst>
      <p:ext uri="{BB962C8B-B14F-4D97-AF65-F5344CB8AC3E}">
        <p14:creationId xmlns:p14="http://schemas.microsoft.com/office/powerpoint/2010/main" val="80530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 43 (24%); L 5( 33.3%); M 23 (71.9%); T 36 (27.5%) * 126 missing variety</a:t>
            </a:r>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27</a:t>
            </a:fld>
            <a:endParaRPr lang="en-AU"/>
          </a:p>
        </p:txBody>
      </p:sp>
    </p:spTree>
    <p:extLst>
      <p:ext uri="{BB962C8B-B14F-4D97-AF65-F5344CB8AC3E}">
        <p14:creationId xmlns:p14="http://schemas.microsoft.com/office/powerpoint/2010/main" val="345248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 14 (7.8%); L 0; M 3(9.4%); T 9 (6.8%) * 5 missing variety and 7 skipped</a:t>
            </a:r>
          </a:p>
          <a:p>
            <a:endParaRPr lang="en-AU" dirty="0"/>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30</a:t>
            </a:fld>
            <a:endParaRPr lang="en-AU"/>
          </a:p>
        </p:txBody>
      </p:sp>
    </p:spTree>
    <p:extLst>
      <p:ext uri="{BB962C8B-B14F-4D97-AF65-F5344CB8AC3E}">
        <p14:creationId xmlns:p14="http://schemas.microsoft.com/office/powerpoint/2010/main" val="108500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 10 (5.6%) ; T 5 (3.8%); M 0; L 0  *2 missing variety</a:t>
            </a:r>
          </a:p>
          <a:p>
            <a:endParaRPr lang="en-AU" dirty="0"/>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31</a:t>
            </a:fld>
            <a:endParaRPr lang="en-AU"/>
          </a:p>
        </p:txBody>
      </p:sp>
    </p:spTree>
    <p:extLst>
      <p:ext uri="{BB962C8B-B14F-4D97-AF65-F5344CB8AC3E}">
        <p14:creationId xmlns:p14="http://schemas.microsoft.com/office/powerpoint/2010/main" val="25837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G 20 (11.2%); L 0; M 0; T 8 (6.1%) * 11 missing variety</a:t>
            </a:r>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34</a:t>
            </a:fld>
            <a:endParaRPr lang="en-AU"/>
          </a:p>
        </p:txBody>
      </p:sp>
    </p:spTree>
    <p:extLst>
      <p:ext uri="{BB962C8B-B14F-4D97-AF65-F5344CB8AC3E}">
        <p14:creationId xmlns:p14="http://schemas.microsoft.com/office/powerpoint/2010/main" val="77738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 14 (7.8%); L 0; M 3 (9.4%); T 10 (7.6%) *16 missing variety</a:t>
            </a:r>
          </a:p>
          <a:p>
            <a:endParaRPr lang="en-AU" dirty="0"/>
          </a:p>
        </p:txBody>
      </p:sp>
      <p:sp>
        <p:nvSpPr>
          <p:cNvPr id="4" name="Slide Number Placeholder 3"/>
          <p:cNvSpPr>
            <a:spLocks noGrp="1"/>
          </p:cNvSpPr>
          <p:nvPr>
            <p:ph type="sldNum" sz="quarter" idx="5"/>
          </p:nvPr>
        </p:nvSpPr>
        <p:spPr/>
        <p:txBody>
          <a:bodyPr/>
          <a:lstStyle/>
          <a:p>
            <a:fld id="{6563C21A-A3A6-4D63-AE92-9ED8534A44CD}" type="slidenum">
              <a:rPr lang="en-AU" smtClean="0"/>
              <a:t>35</a:t>
            </a:fld>
            <a:endParaRPr lang="en-AU"/>
          </a:p>
        </p:txBody>
      </p:sp>
    </p:spTree>
    <p:extLst>
      <p:ext uri="{BB962C8B-B14F-4D97-AF65-F5344CB8AC3E}">
        <p14:creationId xmlns:p14="http://schemas.microsoft.com/office/powerpoint/2010/main" val="299420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 11 (6.1%); L 2; M 0; T 4 (3%) *12 missing variety</a:t>
            </a:r>
          </a:p>
        </p:txBody>
      </p:sp>
      <p:sp>
        <p:nvSpPr>
          <p:cNvPr id="4" name="Slide Number Placeholder 3"/>
          <p:cNvSpPr>
            <a:spLocks noGrp="1"/>
          </p:cNvSpPr>
          <p:nvPr>
            <p:ph type="sldNum" sz="quarter" idx="5"/>
          </p:nvPr>
        </p:nvSpPr>
        <p:spPr/>
        <p:txBody>
          <a:bodyPr/>
          <a:lstStyle/>
          <a:p>
            <a:fld id="{6563C21A-A3A6-4D63-AE92-9ED8534A44CD}" type="slidenum">
              <a:rPr lang="en-AU" smtClean="0"/>
              <a:t>36</a:t>
            </a:fld>
            <a:endParaRPr lang="en-AU"/>
          </a:p>
        </p:txBody>
      </p:sp>
    </p:spTree>
    <p:extLst>
      <p:ext uri="{BB962C8B-B14F-4D97-AF65-F5344CB8AC3E}">
        <p14:creationId xmlns:p14="http://schemas.microsoft.com/office/powerpoint/2010/main" val="55249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arwinsark.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vetapps.vet.upenn.edu/cbar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bsdcq.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D742-FD57-43AF-A321-757CDDC9402E}"/>
              </a:ext>
            </a:extLst>
          </p:cNvPr>
          <p:cNvSpPr>
            <a:spLocks noGrp="1"/>
          </p:cNvSpPr>
          <p:nvPr>
            <p:ph type="ctrTitle"/>
          </p:nvPr>
        </p:nvSpPr>
        <p:spPr>
          <a:xfrm>
            <a:off x="2589213" y="1240326"/>
            <a:ext cx="8915399" cy="2797520"/>
          </a:xfrm>
        </p:spPr>
        <p:txBody>
          <a:bodyPr>
            <a:normAutofit/>
          </a:bodyPr>
          <a:lstStyle/>
          <a:p>
            <a:pPr algn="ctr"/>
            <a:r>
              <a:rPr lang="en-AU" sz="4400" b="1" dirty="0">
                <a:latin typeface="Cambria" panose="02040503050406030204" pitchFamily="18" charset="0"/>
                <a:ea typeface="Cambria" panose="02040503050406030204" pitchFamily="18" charset="0"/>
              </a:rPr>
              <a:t>FUTURE DIRECTIONS:</a:t>
            </a:r>
            <a:br>
              <a:rPr lang="en-AU" sz="4400" b="1" dirty="0">
                <a:latin typeface="Cambria" panose="02040503050406030204" pitchFamily="18" charset="0"/>
                <a:ea typeface="Cambria" panose="02040503050406030204" pitchFamily="18" charset="0"/>
              </a:rPr>
            </a:br>
            <a:r>
              <a:rPr lang="en-AU" sz="4400" b="1" dirty="0">
                <a:latin typeface="Cambria" panose="02040503050406030204" pitchFamily="18" charset="0"/>
                <a:ea typeface="Cambria" panose="02040503050406030204" pitchFamily="18" charset="0"/>
              </a:rPr>
              <a:t>THE BSD HEALTH SURVEY 2019</a:t>
            </a:r>
            <a:br>
              <a:rPr lang="en-AU" sz="4400" b="1" dirty="0">
                <a:latin typeface="Cambria" panose="02040503050406030204" pitchFamily="18" charset="0"/>
                <a:ea typeface="Cambria" panose="02040503050406030204" pitchFamily="18" charset="0"/>
              </a:rPr>
            </a:br>
            <a:r>
              <a:rPr lang="en-AU" sz="4400" b="1" dirty="0">
                <a:latin typeface="Cambria" panose="02040503050406030204" pitchFamily="18" charset="0"/>
                <a:ea typeface="Cambria" panose="02040503050406030204" pitchFamily="18" charset="0"/>
              </a:rPr>
              <a:t>FORUM</a:t>
            </a:r>
          </a:p>
        </p:txBody>
      </p:sp>
      <p:sp>
        <p:nvSpPr>
          <p:cNvPr id="3" name="Subtitle 2">
            <a:extLst>
              <a:ext uri="{FF2B5EF4-FFF2-40B4-BE49-F238E27FC236}">
                <a16:creationId xmlns:a16="http://schemas.microsoft.com/office/drawing/2014/main" id="{412E0997-CE42-45C9-9853-D888C126B69C}"/>
              </a:ext>
            </a:extLst>
          </p:cNvPr>
          <p:cNvSpPr>
            <a:spLocks noGrp="1"/>
          </p:cNvSpPr>
          <p:nvPr>
            <p:ph type="subTitle" idx="1"/>
          </p:nvPr>
        </p:nvSpPr>
        <p:spPr/>
        <p:txBody>
          <a:bodyPr/>
          <a:lstStyle/>
          <a:p>
            <a:r>
              <a:rPr lang="en-AU" sz="2000" b="1" dirty="0">
                <a:latin typeface="Calibri" panose="020F0502020204030204" pitchFamily="34" charset="0"/>
                <a:cs typeface="Calibri" panose="020F0502020204030204" pitchFamily="34" charset="0"/>
              </a:rPr>
              <a:t>February, 2</a:t>
            </a:r>
            <a:r>
              <a:rPr lang="en-AU" sz="2000" b="1" baseline="30000" dirty="0">
                <a:latin typeface="Calibri" panose="020F0502020204030204" pitchFamily="34" charset="0"/>
                <a:cs typeface="Calibri" panose="020F0502020204030204" pitchFamily="34" charset="0"/>
              </a:rPr>
              <a:t>nd</a:t>
            </a:r>
            <a:r>
              <a:rPr lang="en-AU" sz="2000" b="1" dirty="0">
                <a:latin typeface="Calibri" panose="020F0502020204030204" pitchFamily="34" charset="0"/>
                <a:cs typeface="Calibri" panose="020F0502020204030204" pitchFamily="34" charset="0"/>
              </a:rPr>
              <a:t>, 2020</a:t>
            </a:r>
          </a:p>
          <a:p>
            <a:r>
              <a:rPr lang="en-AU" sz="2000" b="1" dirty="0">
                <a:latin typeface="Calibri" panose="020F0502020204030204" pitchFamily="34" charset="0"/>
                <a:cs typeface="Calibri" panose="020F0502020204030204" pitchFamily="34" charset="0"/>
              </a:rPr>
              <a:t>Facilitated by Joanne </a:t>
            </a:r>
            <a:r>
              <a:rPr lang="en-AU" sz="2000" b="1" dirty="0" err="1">
                <a:latin typeface="Calibri" panose="020F0502020204030204" pitchFamily="34" charset="0"/>
                <a:cs typeface="Calibri" panose="020F0502020204030204" pitchFamily="34" charset="0"/>
              </a:rPr>
              <a:t>Gurd</a:t>
            </a:r>
            <a:r>
              <a:rPr lang="en-AU"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5771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B7A1-B0AB-44A1-9BC2-6621EDD2317A}"/>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WOULD A ‘GOOD’ BREED CLUB BE DOING? </a:t>
            </a:r>
            <a:br>
              <a:rPr lang="en-AU" sz="4000" dirty="0">
                <a:latin typeface="Cambria" panose="02040503050406030204" pitchFamily="18" charset="0"/>
                <a:ea typeface="Cambria" panose="02040503050406030204" pitchFamily="18" charset="0"/>
              </a:rPr>
            </a:br>
            <a:r>
              <a:rPr lang="en-AU" sz="1400" dirty="0">
                <a:latin typeface="Calibri" panose="020F0502020204030204" pitchFamily="34" charset="0"/>
                <a:ea typeface="Cambria" panose="02040503050406030204" pitchFamily="18" charset="0"/>
                <a:cs typeface="Calibri" panose="020F0502020204030204" pitchFamily="34" charset="0"/>
              </a:rPr>
              <a:t>(Australian Canine Eye Scheme Rules and Procedures, January 2008)</a:t>
            </a:r>
          </a:p>
        </p:txBody>
      </p:sp>
      <p:sp>
        <p:nvSpPr>
          <p:cNvPr id="3" name="Content Placeholder 2">
            <a:extLst>
              <a:ext uri="{FF2B5EF4-FFF2-40B4-BE49-F238E27FC236}">
                <a16:creationId xmlns:a16="http://schemas.microsoft.com/office/drawing/2014/main" id="{B5933004-5481-43A5-A460-1028F71F2901}"/>
              </a:ext>
            </a:extLst>
          </p:cNvPr>
          <p:cNvSpPr>
            <a:spLocks noGrp="1"/>
          </p:cNvSpPr>
          <p:nvPr>
            <p:ph idx="1"/>
          </p:nvPr>
        </p:nvSpPr>
        <p:spPr/>
        <p:txBody>
          <a:bodyPr>
            <a:normAutofit lnSpcReduction="10000"/>
          </a:bodyPr>
          <a:lstStyle/>
          <a:p>
            <a:endParaRPr lang="en-AU" dirty="0"/>
          </a:p>
          <a:p>
            <a:r>
              <a:rPr lang="en-AU" sz="2000" dirty="0">
                <a:latin typeface="Calibri" panose="020F0502020204030204" pitchFamily="34" charset="0"/>
                <a:cs typeface="Calibri" panose="020F0502020204030204" pitchFamily="34" charset="0"/>
              </a:rPr>
              <a:t>By seeking to be placed on an ANKC-approved Open Register for inherited disease surveillance, the National Breed Council for that breed is making a clear statement on behalf of all active breeders and club members </a:t>
            </a:r>
          </a:p>
          <a:p>
            <a:r>
              <a:rPr lang="en-AU" sz="2000" dirty="0">
                <a:latin typeface="Calibri" panose="020F0502020204030204" pitchFamily="34" charset="0"/>
                <a:cs typeface="Calibri" panose="020F0502020204030204" pitchFamily="34" charset="0"/>
              </a:rPr>
              <a:t>They are saying that optimum health standards are very important, and that while all disease testing is undertaken voluntarily, adherence to a strict policy of disease surveillance is a prerequisite for any serious breeding programme </a:t>
            </a:r>
          </a:p>
          <a:p>
            <a:r>
              <a:rPr lang="en-AU" sz="2000" dirty="0">
                <a:latin typeface="Calibri" panose="020F0502020204030204" pitchFamily="34" charset="0"/>
                <a:cs typeface="Calibri" panose="020F0502020204030204" pitchFamily="34" charset="0"/>
              </a:rPr>
              <a:t>They realise that by offering all puppy buyers such a transparent commitment to quality assurance, they are expressing a higher degree of confidence in the general health of any puppy purchased from a responsible breeder and breed club member</a:t>
            </a:r>
          </a:p>
          <a:p>
            <a:endParaRPr lang="en-AU" dirty="0"/>
          </a:p>
        </p:txBody>
      </p:sp>
    </p:spTree>
    <p:extLst>
      <p:ext uri="{BB962C8B-B14F-4D97-AF65-F5344CB8AC3E}">
        <p14:creationId xmlns:p14="http://schemas.microsoft.com/office/powerpoint/2010/main" val="25665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5C8A-689B-4615-BB5A-12C78D714C98}"/>
              </a:ext>
            </a:extLst>
          </p:cNvPr>
          <p:cNvSpPr>
            <a:spLocks noGrp="1"/>
          </p:cNvSpPr>
          <p:nvPr>
            <p:ph type="title"/>
          </p:nvPr>
        </p:nvSpPr>
        <p:spPr>
          <a:xfrm>
            <a:off x="2357535" y="497361"/>
            <a:ext cx="8911687" cy="1657364"/>
          </a:xfrm>
        </p:spPr>
        <p:txBody>
          <a:bodyPr>
            <a:normAutofit/>
          </a:bodyPr>
          <a:lstStyle/>
          <a:p>
            <a:pPr algn="ctr"/>
            <a:r>
              <a:rPr lang="en-AU" sz="4000" dirty="0">
                <a:latin typeface="Cambria" panose="02040503050406030204" pitchFamily="18" charset="0"/>
                <a:ea typeface="Cambria" panose="02040503050406030204" pitchFamily="18" charset="0"/>
              </a:rPr>
              <a:t>WHAT WOULD A ‘GOOD’ BREED CLUB BE DOING? </a:t>
            </a:r>
            <a:r>
              <a:rPr lang="en-AU" sz="1600" dirty="0">
                <a:latin typeface="Calibri" panose="020F0502020204030204" pitchFamily="34" charset="0"/>
                <a:ea typeface="Cambria" panose="02040503050406030204" pitchFamily="18" charset="0"/>
                <a:cs typeface="Calibri" panose="020F0502020204030204" pitchFamily="34" charset="0"/>
              </a:rPr>
              <a:t>(THE KENNEL CLUB, n.d.)</a:t>
            </a:r>
          </a:p>
        </p:txBody>
      </p:sp>
      <p:graphicFrame>
        <p:nvGraphicFramePr>
          <p:cNvPr id="4" name="Content Placeholder 3">
            <a:extLst>
              <a:ext uri="{FF2B5EF4-FFF2-40B4-BE49-F238E27FC236}">
                <a16:creationId xmlns:a16="http://schemas.microsoft.com/office/drawing/2014/main" id="{8A4DD314-8697-449C-8BB4-A2E03ACA7D23}"/>
              </a:ext>
            </a:extLst>
          </p:cNvPr>
          <p:cNvGraphicFramePr>
            <a:graphicFrameLocks noGrp="1"/>
          </p:cNvGraphicFramePr>
          <p:nvPr>
            <p:ph idx="1"/>
            <p:extLst>
              <p:ext uri="{D42A27DB-BD31-4B8C-83A1-F6EECF244321}">
                <p14:modId xmlns:p14="http://schemas.microsoft.com/office/powerpoint/2010/main" val="1442555614"/>
              </p:ext>
            </p:extLst>
          </p:nvPr>
        </p:nvGraphicFramePr>
        <p:xfrm>
          <a:off x="2589213" y="2381060"/>
          <a:ext cx="8818153" cy="353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77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2E72-5B9A-4F76-8CBA-91090E89B53D}"/>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WOULD A ‘GOOD’ BREED CLUB BE DOING? </a:t>
            </a:r>
            <a:r>
              <a:rPr lang="en-AU" sz="1400" dirty="0">
                <a:latin typeface="Calibri" panose="020F0502020204030204" pitchFamily="34" charset="0"/>
                <a:ea typeface="Cambria" panose="02040503050406030204" pitchFamily="18" charset="0"/>
                <a:cs typeface="Calibri" panose="020F0502020204030204" pitchFamily="34" charset="0"/>
              </a:rPr>
              <a:t>(THE KENNEL CLUB, n.d.)</a:t>
            </a:r>
          </a:p>
        </p:txBody>
      </p:sp>
      <p:graphicFrame>
        <p:nvGraphicFramePr>
          <p:cNvPr id="4" name="Content Placeholder 3">
            <a:extLst>
              <a:ext uri="{FF2B5EF4-FFF2-40B4-BE49-F238E27FC236}">
                <a16:creationId xmlns:a16="http://schemas.microsoft.com/office/drawing/2014/main" id="{5228C043-023A-4ACC-8676-3DD82C964BFF}"/>
              </a:ext>
            </a:extLst>
          </p:cNvPr>
          <p:cNvGraphicFramePr>
            <a:graphicFrameLocks noGrp="1"/>
          </p:cNvGraphicFramePr>
          <p:nvPr>
            <p:ph idx="1"/>
            <p:extLst>
              <p:ext uri="{D42A27DB-BD31-4B8C-83A1-F6EECF244321}">
                <p14:modId xmlns:p14="http://schemas.microsoft.com/office/powerpoint/2010/main" val="2634657883"/>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75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01C-8168-4533-9A8D-AB482C244D94}"/>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WOULD A ‘GOOD’ BREED CLUB BE DOING? </a:t>
            </a:r>
            <a:r>
              <a:rPr lang="en-AU" sz="1400" dirty="0">
                <a:latin typeface="Calibri" panose="020F0502020204030204" pitchFamily="34" charset="0"/>
                <a:ea typeface="Cambria" panose="02040503050406030204" pitchFamily="18" charset="0"/>
                <a:cs typeface="Calibri" panose="020F0502020204030204" pitchFamily="34" charset="0"/>
              </a:rPr>
              <a:t>(THE KENNEL CLUB, n.d.)</a:t>
            </a:r>
          </a:p>
        </p:txBody>
      </p:sp>
      <p:graphicFrame>
        <p:nvGraphicFramePr>
          <p:cNvPr id="4" name="Content Placeholder 3">
            <a:extLst>
              <a:ext uri="{FF2B5EF4-FFF2-40B4-BE49-F238E27FC236}">
                <a16:creationId xmlns:a16="http://schemas.microsoft.com/office/drawing/2014/main" id="{29E70FDF-6E6A-467E-90C5-8541EDFFB9B2}"/>
              </a:ext>
            </a:extLst>
          </p:cNvPr>
          <p:cNvGraphicFramePr>
            <a:graphicFrameLocks noGrp="1"/>
          </p:cNvGraphicFramePr>
          <p:nvPr>
            <p:ph idx="1"/>
            <p:extLst>
              <p:ext uri="{D42A27DB-BD31-4B8C-83A1-F6EECF244321}">
                <p14:modId xmlns:p14="http://schemas.microsoft.com/office/powerpoint/2010/main" val="1891927861"/>
              </p:ext>
            </p:extLst>
          </p:nvPr>
        </p:nvGraphicFramePr>
        <p:xfrm>
          <a:off x="2589213" y="2133600"/>
          <a:ext cx="8915400" cy="4100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87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6475-2E9B-4595-85BF-EEB48A58B5F7}"/>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THE BSD </a:t>
            </a:r>
            <a:br>
              <a:rPr lang="en-AU" sz="44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HEALTH SURVEY</a:t>
            </a:r>
            <a:br>
              <a:rPr lang="en-AU" dirty="0"/>
            </a:br>
            <a:endParaRPr lang="en-AU" dirty="0"/>
          </a:p>
        </p:txBody>
      </p:sp>
      <p:sp>
        <p:nvSpPr>
          <p:cNvPr id="3" name="Content Placeholder 2">
            <a:extLst>
              <a:ext uri="{FF2B5EF4-FFF2-40B4-BE49-F238E27FC236}">
                <a16:creationId xmlns:a16="http://schemas.microsoft.com/office/drawing/2014/main" id="{9B34DD0A-398F-473E-8394-8B035C62AC6A}"/>
              </a:ext>
            </a:extLst>
          </p:cNvPr>
          <p:cNvSpPr>
            <a:spLocks noGrp="1"/>
          </p:cNvSpPr>
          <p:nvPr>
            <p:ph idx="1"/>
          </p:nvPr>
        </p:nvSpPr>
        <p:spPr/>
        <p:txBody>
          <a:bodyPr>
            <a:normAutofit/>
          </a:bodyPr>
          <a:lstStyle/>
          <a:p>
            <a:pPr marL="0" indent="0" algn="ctr">
              <a:buNone/>
            </a:pPr>
            <a:r>
              <a:rPr lang="en-AU" sz="4000" dirty="0">
                <a:latin typeface="Cambria" panose="02040503050406030204" pitchFamily="18" charset="0"/>
                <a:ea typeface="Cambria" panose="02040503050406030204" pitchFamily="18" charset="0"/>
              </a:rPr>
              <a:t> </a:t>
            </a:r>
          </a:p>
          <a:p>
            <a:pPr marL="0" indent="0" algn="ctr">
              <a:buNone/>
            </a:pPr>
            <a:endParaRPr lang="en-AU" sz="40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909FD4-1CD1-44A7-83AC-FB510E0DD8CF}"/>
              </a:ext>
            </a:extLst>
          </p:cNvPr>
          <p:cNvPicPr>
            <a:picLocks noChangeAspect="1"/>
          </p:cNvPicPr>
          <p:nvPr/>
        </p:nvPicPr>
        <p:blipFill>
          <a:blip r:embed="rId2"/>
          <a:stretch>
            <a:fillRect/>
          </a:stretch>
        </p:blipFill>
        <p:spPr>
          <a:xfrm>
            <a:off x="5615104" y="2483699"/>
            <a:ext cx="2863615" cy="3077424"/>
          </a:xfrm>
          <a:prstGeom prst="rect">
            <a:avLst/>
          </a:prstGeom>
        </p:spPr>
      </p:pic>
    </p:spTree>
    <p:extLst>
      <p:ext uri="{BB962C8B-B14F-4D97-AF65-F5344CB8AC3E}">
        <p14:creationId xmlns:p14="http://schemas.microsoft.com/office/powerpoint/2010/main" val="122897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AD95-3BE1-4EAE-9F92-7653AD9690DB}"/>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WHY DO A HEALTH SURVEY?</a:t>
            </a:r>
            <a:br>
              <a:rPr lang="en-AU" dirty="0"/>
            </a:br>
            <a:endParaRPr lang="en-AU" dirty="0"/>
          </a:p>
        </p:txBody>
      </p:sp>
      <p:sp>
        <p:nvSpPr>
          <p:cNvPr id="3" name="Content Placeholder 2">
            <a:extLst>
              <a:ext uri="{FF2B5EF4-FFF2-40B4-BE49-F238E27FC236}">
                <a16:creationId xmlns:a16="http://schemas.microsoft.com/office/drawing/2014/main" id="{F026D008-9F4B-45CB-9C4D-6DF0079D3C63}"/>
              </a:ext>
            </a:extLst>
          </p:cNvPr>
          <p:cNvSpPr>
            <a:spLocks noGrp="1"/>
          </p:cNvSpPr>
          <p:nvPr>
            <p:ph idx="1"/>
          </p:nvPr>
        </p:nvSpPr>
        <p:spPr/>
        <p:txBody>
          <a:bodyPr/>
          <a:lstStyle/>
          <a:p>
            <a:pPr marL="0" indent="0">
              <a:buNone/>
            </a:pPr>
            <a:endParaRPr lang="en-AU" dirty="0"/>
          </a:p>
        </p:txBody>
      </p:sp>
      <p:pic>
        <p:nvPicPr>
          <p:cNvPr id="4" name="Picture 3">
            <a:extLst>
              <a:ext uri="{FF2B5EF4-FFF2-40B4-BE49-F238E27FC236}">
                <a16:creationId xmlns:a16="http://schemas.microsoft.com/office/drawing/2014/main" id="{2BE25A8B-EA64-4741-B6D4-0C8D9863DAA0}"/>
              </a:ext>
            </a:extLst>
          </p:cNvPr>
          <p:cNvPicPr>
            <a:picLocks noChangeAspect="1"/>
          </p:cNvPicPr>
          <p:nvPr/>
        </p:nvPicPr>
        <p:blipFill>
          <a:blip r:embed="rId2"/>
          <a:stretch>
            <a:fillRect/>
          </a:stretch>
        </p:blipFill>
        <p:spPr>
          <a:xfrm>
            <a:off x="5218547" y="2317687"/>
            <a:ext cx="3282657" cy="3150606"/>
          </a:xfrm>
          <a:prstGeom prst="rect">
            <a:avLst/>
          </a:prstGeom>
        </p:spPr>
      </p:pic>
    </p:spTree>
    <p:extLst>
      <p:ext uri="{BB962C8B-B14F-4D97-AF65-F5344CB8AC3E}">
        <p14:creationId xmlns:p14="http://schemas.microsoft.com/office/powerpoint/2010/main" val="228122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ECA-88C6-4480-B600-F2BAEC6DC925}"/>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FROM PILOT TO PAPER </a:t>
            </a:r>
          </a:p>
        </p:txBody>
      </p:sp>
      <p:sp>
        <p:nvSpPr>
          <p:cNvPr id="3" name="Content Placeholder 2">
            <a:extLst>
              <a:ext uri="{FF2B5EF4-FFF2-40B4-BE49-F238E27FC236}">
                <a16:creationId xmlns:a16="http://schemas.microsoft.com/office/drawing/2014/main" id="{635678DF-D091-4D9D-A774-C056EB8B0365}"/>
              </a:ext>
            </a:extLst>
          </p:cNvPr>
          <p:cNvSpPr>
            <a:spLocks noGrp="1"/>
          </p:cNvSpPr>
          <p:nvPr>
            <p:ph idx="1"/>
          </p:nvPr>
        </p:nvSpPr>
        <p:spPr>
          <a:xfrm>
            <a:off x="2589212" y="2133599"/>
            <a:ext cx="8915400" cy="4467225"/>
          </a:xfrm>
        </p:spPr>
        <p:txBody>
          <a:bodyPr>
            <a:normAutofit fontScale="92500" lnSpcReduction="10000"/>
          </a:bodyPr>
          <a:lstStyle/>
          <a:p>
            <a:endParaRPr lang="en-AU"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A pilot was conducted in early August, 2019 </a:t>
            </a:r>
          </a:p>
          <a:p>
            <a:r>
              <a:rPr lang="en-AU" sz="2000" dirty="0">
                <a:latin typeface="Calibri" panose="020F0502020204030204" pitchFamily="34" charset="0"/>
                <a:cs typeface="Calibri" panose="020F0502020204030204" pitchFamily="34" charset="0"/>
              </a:rPr>
              <a:t>Survey open between August and November, 2019</a:t>
            </a:r>
          </a:p>
          <a:p>
            <a:r>
              <a:rPr lang="en-AU" sz="2000" dirty="0">
                <a:latin typeface="Calibri" panose="020F0502020204030204" pitchFamily="34" charset="0"/>
                <a:cs typeface="Calibri" panose="020F0502020204030204" pitchFamily="34" charset="0"/>
              </a:rPr>
              <a:t>Web-based survey platform ‘SurveyMonkey’  </a:t>
            </a:r>
          </a:p>
          <a:p>
            <a:r>
              <a:rPr lang="en-AU" sz="2000" dirty="0">
                <a:latin typeface="Calibri" panose="020F0502020204030204" pitchFamily="34" charset="0"/>
                <a:cs typeface="Calibri" panose="020F0502020204030204" pitchFamily="34" charset="0"/>
              </a:rPr>
              <a:t>Electronic and paper versions of the survey form were available but not utilised</a:t>
            </a:r>
          </a:p>
          <a:p>
            <a:r>
              <a:rPr lang="en-AU" sz="2000" dirty="0">
                <a:latin typeface="Calibri" panose="020F0502020204030204" pitchFamily="34" charset="0"/>
                <a:cs typeface="Calibri" panose="020F0502020204030204" pitchFamily="34" charset="0"/>
              </a:rPr>
              <a:t>Survey advertised by the BSDCQ, Dogs Queensland, and some other State Canine bodies; heavily promoted on breed discussion lists within social media </a:t>
            </a:r>
          </a:p>
          <a:p>
            <a:r>
              <a:rPr lang="en-AU" sz="2000" dirty="0">
                <a:latin typeface="Calibri" panose="020F0502020204030204" pitchFamily="34" charset="0"/>
                <a:cs typeface="Calibri" panose="020F0502020204030204" pitchFamily="34" charset="0"/>
              </a:rPr>
              <a:t>Survey outcomes analysed in December, 2019 and January, 2020</a:t>
            </a:r>
          </a:p>
          <a:p>
            <a:r>
              <a:rPr lang="en-AU" sz="2000" dirty="0">
                <a:latin typeface="Calibri" panose="020F0502020204030204" pitchFamily="34" charset="0"/>
                <a:cs typeface="Calibri" panose="020F0502020204030204" pitchFamily="34" charset="0"/>
              </a:rPr>
              <a:t>De-identified statistical data checked by Uni lecturer/veterinary and </a:t>
            </a:r>
            <a:r>
              <a:rPr lang="en-AU" sz="2000" dirty="0" err="1">
                <a:latin typeface="Calibri" panose="020F0502020204030204" pitchFamily="34" charset="0"/>
                <a:cs typeface="Calibri" panose="020F0502020204030204" pitchFamily="34" charset="0"/>
              </a:rPr>
              <a:t>Emiritus</a:t>
            </a:r>
            <a:r>
              <a:rPr lang="en-AU" sz="2000" dirty="0">
                <a:latin typeface="Calibri" panose="020F0502020204030204" pitchFamily="34" charset="0"/>
                <a:cs typeface="Calibri" panose="020F0502020204030204" pitchFamily="34" charset="0"/>
              </a:rPr>
              <a:t> Professor </a:t>
            </a:r>
          </a:p>
          <a:p>
            <a:r>
              <a:rPr lang="en-AU" sz="2000" dirty="0">
                <a:latin typeface="Calibri" panose="020F0502020204030204" pitchFamily="34" charset="0"/>
                <a:cs typeface="Calibri" panose="020F0502020204030204" pitchFamily="34" charset="0"/>
              </a:rPr>
              <a:t>Draft report completed in January 2020 (available for Forum use only)</a:t>
            </a:r>
          </a:p>
          <a:p>
            <a:r>
              <a:rPr lang="en-AU" sz="2000" dirty="0">
                <a:latin typeface="Calibri" panose="020F0502020204030204" pitchFamily="34" charset="0"/>
                <a:cs typeface="Calibri" panose="020F0502020204030204" pitchFamily="34" charset="0"/>
              </a:rPr>
              <a:t>Final report and forum video to be loaded onto web site during March, 2020</a:t>
            </a:r>
          </a:p>
          <a:p>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803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1215-B4A7-4FBE-85EA-FBC85FD1DF6F}"/>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ADVANTAGES AND LIMITATIONS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OF THE SURVEY DATA</a:t>
            </a:r>
          </a:p>
        </p:txBody>
      </p:sp>
      <p:sp>
        <p:nvSpPr>
          <p:cNvPr id="3" name="Content Placeholder 2">
            <a:extLst>
              <a:ext uri="{FF2B5EF4-FFF2-40B4-BE49-F238E27FC236}">
                <a16:creationId xmlns:a16="http://schemas.microsoft.com/office/drawing/2014/main" id="{2325A6A5-A7B9-49EA-8C7C-FCFC576AD93D}"/>
              </a:ext>
            </a:extLst>
          </p:cNvPr>
          <p:cNvSpPr>
            <a:spLocks noGrp="1"/>
          </p:cNvSpPr>
          <p:nvPr>
            <p:ph idx="1"/>
          </p:nvPr>
        </p:nvSpPr>
        <p:spPr/>
        <p:txBody>
          <a:bodyPr/>
          <a:lstStyle/>
          <a:p>
            <a:pPr marL="0" indent="0" algn="ctr">
              <a:buNone/>
            </a:pPr>
            <a:r>
              <a:rPr lang="en-AU" sz="2800" dirty="0">
                <a:latin typeface="Calibri" panose="020F0502020204030204" pitchFamily="34" charset="0"/>
                <a:ea typeface="Cambria" panose="02040503050406030204" pitchFamily="18" charset="0"/>
                <a:cs typeface="Calibri" panose="020F0502020204030204" pitchFamily="34" charset="0"/>
              </a:rPr>
              <a:t>ADVANTAGES</a:t>
            </a:r>
          </a:p>
          <a:p>
            <a:pPr marL="0" indent="0" algn="ctr">
              <a:buNone/>
            </a:pPr>
            <a:endParaRPr lang="en-AU" dirty="0"/>
          </a:p>
          <a:p>
            <a:pPr marL="0" indent="0">
              <a:buNone/>
            </a:pPr>
            <a:r>
              <a:rPr lang="en-AU" sz="2000" dirty="0">
                <a:latin typeface="Calibri" panose="020F0502020204030204" pitchFamily="34" charset="0"/>
                <a:cs typeface="Calibri" panose="020F0502020204030204" pitchFamily="34" charset="0"/>
              </a:rPr>
              <a:t>😃 It allowed for a large number of BSD to be surveyed (520)</a:t>
            </a: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 It was quick! The data was collected and analysed, and the report written within a six - month period</a:t>
            </a: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 It was cost effective</a:t>
            </a:r>
          </a:p>
        </p:txBody>
      </p:sp>
    </p:spTree>
    <p:extLst>
      <p:ext uri="{BB962C8B-B14F-4D97-AF65-F5344CB8AC3E}">
        <p14:creationId xmlns:p14="http://schemas.microsoft.com/office/powerpoint/2010/main" val="140295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F51-8781-4217-B765-67EB6A108AC0}"/>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ADVANTAGES AND LIMITATIONS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OF THE SURVEY DATA</a:t>
            </a:r>
          </a:p>
        </p:txBody>
      </p:sp>
      <p:sp>
        <p:nvSpPr>
          <p:cNvPr id="3" name="Content Placeholder 2">
            <a:extLst>
              <a:ext uri="{FF2B5EF4-FFF2-40B4-BE49-F238E27FC236}">
                <a16:creationId xmlns:a16="http://schemas.microsoft.com/office/drawing/2014/main" id="{B34E8104-7B52-4463-ACEF-A440AFC43A6A}"/>
              </a:ext>
            </a:extLst>
          </p:cNvPr>
          <p:cNvSpPr>
            <a:spLocks noGrp="1"/>
          </p:cNvSpPr>
          <p:nvPr>
            <p:ph idx="1"/>
          </p:nvPr>
        </p:nvSpPr>
        <p:spPr>
          <a:xfrm>
            <a:off x="2589212" y="1973655"/>
            <a:ext cx="8915400" cy="3937567"/>
          </a:xfrm>
        </p:spPr>
        <p:txBody>
          <a:bodyPr>
            <a:normAutofit/>
          </a:bodyPr>
          <a:lstStyle/>
          <a:p>
            <a:pPr marL="0" indent="0" algn="ctr">
              <a:buNone/>
            </a:pPr>
            <a:endParaRPr lang="en-AU" sz="3000" dirty="0">
              <a:latin typeface="Calibri" panose="020F0502020204030204" pitchFamily="34" charset="0"/>
              <a:cs typeface="Calibri" panose="020F0502020204030204" pitchFamily="34" charset="0"/>
            </a:endParaRPr>
          </a:p>
          <a:p>
            <a:pPr marL="0" indent="0" algn="ctr">
              <a:buNone/>
            </a:pPr>
            <a:r>
              <a:rPr lang="en-AU" sz="3000" dirty="0">
                <a:latin typeface="Calibri" panose="020F0502020204030204" pitchFamily="34" charset="0"/>
                <a:cs typeface="Calibri" panose="020F0502020204030204" pitchFamily="34" charset="0"/>
              </a:rPr>
              <a:t>LIMITATIONS</a:t>
            </a:r>
          </a:p>
          <a:p>
            <a:pPr marL="0" indent="0">
              <a:buNone/>
            </a:pPr>
            <a:r>
              <a:rPr lang="en-AU" dirty="0">
                <a:latin typeface="Calibri" panose="020F0502020204030204" pitchFamily="34" charset="0"/>
                <a:cs typeface="Calibri" panose="020F0502020204030204" pitchFamily="34" charset="0"/>
              </a:rPr>
              <a:t>😞 The data represents approximately 10% of BSD bred since the year 2000, so a large number of people did not complete the survey</a:t>
            </a:r>
          </a:p>
          <a:p>
            <a:pPr marL="0" indent="0">
              <a:buNone/>
            </a:pPr>
            <a:r>
              <a:rPr lang="en-AU" dirty="0">
                <a:latin typeface="Calibri" panose="020F0502020204030204" pitchFamily="34" charset="0"/>
                <a:cs typeface="Calibri" panose="020F0502020204030204" pitchFamily="34" charset="0"/>
              </a:rPr>
              <a:t>😞 Some of the questions meant different things to different people </a:t>
            </a:r>
            <a:r>
              <a:rPr lang="en-AU" dirty="0" err="1">
                <a:latin typeface="Calibri" panose="020F0502020204030204" pitchFamily="34" charset="0"/>
                <a:cs typeface="Calibri" panose="020F0502020204030204" pitchFamily="34" charset="0"/>
              </a:rPr>
              <a:t>eg</a:t>
            </a:r>
            <a:r>
              <a:rPr lang="en-AU" dirty="0">
                <a:latin typeface="Calibri" panose="020F0502020204030204" pitchFamily="34" charset="0"/>
                <a:cs typeface="Calibri" panose="020F0502020204030204" pitchFamily="34" charset="0"/>
              </a:rPr>
              <a:t>: Lymphoma was entered as a response in two sections </a:t>
            </a:r>
          </a:p>
          <a:p>
            <a:pPr marL="0" indent="0">
              <a:buNone/>
            </a:pPr>
            <a:r>
              <a:rPr lang="en-AU" dirty="0">
                <a:latin typeface="Calibri" panose="020F0502020204030204" pitchFamily="34" charset="0"/>
                <a:cs typeface="Calibri" panose="020F0502020204030204" pitchFamily="34" charset="0"/>
              </a:rPr>
              <a:t>😞 A number of people did not enter the variety of their BSD, which meant it is difficult to break down the diseases as a function of variety </a:t>
            </a:r>
          </a:p>
          <a:p>
            <a:pPr marL="0" indent="0">
              <a:buNone/>
            </a:pPr>
            <a:r>
              <a:rPr lang="en-AU" dirty="0">
                <a:latin typeface="Calibri" panose="020F0502020204030204" pitchFamily="34" charset="0"/>
                <a:cs typeface="Calibri" panose="020F0502020204030204" pitchFamily="34" charset="0"/>
              </a:rPr>
              <a:t>😞 There were relatively small numbers of Malinois (32) and </a:t>
            </a:r>
            <a:r>
              <a:rPr lang="en-AU" dirty="0" err="1">
                <a:latin typeface="Calibri" panose="020F0502020204030204" pitchFamily="34" charset="0"/>
                <a:cs typeface="Calibri" panose="020F0502020204030204" pitchFamily="34" charset="0"/>
              </a:rPr>
              <a:t>Laekenois</a:t>
            </a:r>
            <a:r>
              <a:rPr lang="en-AU" dirty="0">
                <a:latin typeface="Calibri" panose="020F0502020204030204" pitchFamily="34" charset="0"/>
                <a:cs typeface="Calibri" panose="020F0502020204030204" pitchFamily="34" charset="0"/>
              </a:rPr>
              <a:t> (15) entered, although this may also be related to the previous limitation </a:t>
            </a:r>
          </a:p>
          <a:p>
            <a:pPr marL="0" indent="0">
              <a:buNone/>
            </a:pPr>
            <a:endParaRPr lang="en-AU" dirty="0">
              <a:latin typeface="Calibri" panose="020F0502020204030204" pitchFamily="34" charset="0"/>
              <a:cs typeface="Calibri" panose="020F0502020204030204" pitchFamily="34" charset="0"/>
            </a:endParaRPr>
          </a:p>
          <a:p>
            <a:pPr marL="0" indent="0">
              <a:buNone/>
            </a:pPr>
            <a:endParaRPr lang="en-AU" sz="2800" dirty="0">
              <a:latin typeface="Calibri" panose="020F0502020204030204" pitchFamily="34" charset="0"/>
              <a:cs typeface="Calibri" panose="020F0502020204030204" pitchFamily="34" charset="0"/>
            </a:endParaRPr>
          </a:p>
          <a:p>
            <a:pPr marL="0" indent="0" algn="ctr">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dirty="0"/>
          </a:p>
          <a:p>
            <a:pPr marL="0" indent="0">
              <a:buNone/>
            </a:pPr>
            <a:endParaRPr lang="en-AU" dirty="0"/>
          </a:p>
          <a:p>
            <a:endParaRPr lang="en-AU" dirty="0"/>
          </a:p>
        </p:txBody>
      </p:sp>
    </p:spTree>
    <p:extLst>
      <p:ext uri="{BB962C8B-B14F-4D97-AF65-F5344CB8AC3E}">
        <p14:creationId xmlns:p14="http://schemas.microsoft.com/office/powerpoint/2010/main" val="343969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54BF-BDC2-4B9F-82CB-64B34320806E}"/>
              </a:ext>
            </a:extLst>
          </p:cNvPr>
          <p:cNvSpPr>
            <a:spLocks noGrp="1"/>
          </p:cNvSpPr>
          <p:nvPr>
            <p:ph type="title"/>
          </p:nvPr>
        </p:nvSpPr>
        <p:spPr>
          <a:xfrm>
            <a:off x="2561973" y="587896"/>
            <a:ext cx="8911687" cy="1280890"/>
          </a:xfrm>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THE BSD SURVEY DOGS</a:t>
            </a:r>
          </a:p>
        </p:txBody>
      </p:sp>
      <p:sp>
        <p:nvSpPr>
          <p:cNvPr id="3" name="Content Placeholder 2">
            <a:extLst>
              <a:ext uri="{FF2B5EF4-FFF2-40B4-BE49-F238E27FC236}">
                <a16:creationId xmlns:a16="http://schemas.microsoft.com/office/drawing/2014/main" id="{652B93E3-161A-49EA-8B4D-5D9FB79386C8}"/>
              </a:ext>
            </a:extLst>
          </p:cNvPr>
          <p:cNvSpPr>
            <a:spLocks noGrp="1"/>
          </p:cNvSpPr>
          <p:nvPr>
            <p:ph idx="1"/>
          </p:nvPr>
        </p:nvSpPr>
        <p:spPr/>
        <p:txBody>
          <a:bodyPr>
            <a:normAutofit/>
          </a:bodyPr>
          <a:lstStyle/>
          <a:p>
            <a:r>
              <a:rPr lang="en-AU" sz="2000" dirty="0">
                <a:latin typeface="Calibri" panose="020F0502020204030204" pitchFamily="34" charset="0"/>
                <a:cs typeface="Calibri" panose="020F0502020204030204" pitchFamily="34" charset="0"/>
              </a:rPr>
              <a:t>Data was submitted for 520 dogs</a:t>
            </a:r>
          </a:p>
          <a:p>
            <a:r>
              <a:rPr lang="en-AU" sz="2000" dirty="0">
                <a:latin typeface="Calibri" panose="020F0502020204030204" pitchFamily="34" charset="0"/>
                <a:cs typeface="Calibri" panose="020F0502020204030204" pitchFamily="34" charset="0"/>
              </a:rPr>
              <a:t>46% male and 54% female</a:t>
            </a:r>
          </a:p>
          <a:p>
            <a:r>
              <a:rPr lang="en-AU" sz="2000" dirty="0">
                <a:latin typeface="Calibri" panose="020F0502020204030204" pitchFamily="34" charset="0"/>
                <a:cs typeface="Calibri" panose="020F0502020204030204" pitchFamily="34" charset="0"/>
              </a:rPr>
              <a:t>Ages from a few weeks to 17 years</a:t>
            </a:r>
          </a:p>
          <a:p>
            <a:r>
              <a:rPr lang="en-AU" sz="2000" dirty="0">
                <a:latin typeface="Calibri" panose="020F0502020204030204" pitchFamily="34" charset="0"/>
                <a:cs typeface="Calibri" panose="020F0502020204030204" pitchFamily="34" charset="0"/>
              </a:rPr>
              <a:t>41% deceased</a:t>
            </a:r>
          </a:p>
          <a:p>
            <a:r>
              <a:rPr lang="en-AU" sz="2000" dirty="0">
                <a:latin typeface="Calibri" panose="020F0502020204030204" pitchFamily="34" charset="0"/>
                <a:cs typeface="Calibri" panose="020F0502020204030204" pitchFamily="34" charset="0"/>
              </a:rPr>
              <a:t>Majority residing in Australia</a:t>
            </a:r>
          </a:p>
          <a:p>
            <a:r>
              <a:rPr lang="en-AU" sz="2000" dirty="0">
                <a:latin typeface="Calibri" panose="020F0502020204030204" pitchFamily="34" charset="0"/>
                <a:cs typeface="Calibri" panose="020F0502020204030204" pitchFamily="34" charset="0"/>
              </a:rPr>
              <a:t>27.5% used for breeding purposes - 185 litters of pups - average of six live births per litter. </a:t>
            </a:r>
          </a:p>
          <a:p>
            <a:r>
              <a:rPr lang="en-AU" sz="2000" dirty="0">
                <a:latin typeface="Calibri" panose="020F0502020204030204" pitchFamily="34" charset="0"/>
                <a:cs typeface="Calibri" panose="020F0502020204030204" pitchFamily="34" charset="0"/>
              </a:rPr>
              <a:t>62% neutered.</a:t>
            </a:r>
          </a:p>
          <a:p>
            <a:r>
              <a:rPr lang="en-AU" sz="2000" dirty="0">
                <a:latin typeface="Calibri" panose="020F0502020204030204" pitchFamily="34" charset="0"/>
                <a:cs typeface="Calibri" panose="020F0502020204030204" pitchFamily="34" charset="0"/>
              </a:rPr>
              <a:t>76% registered with the Australian National Kennel Council</a:t>
            </a:r>
          </a:p>
        </p:txBody>
      </p:sp>
    </p:spTree>
    <p:extLst>
      <p:ext uri="{BB962C8B-B14F-4D97-AF65-F5344CB8AC3E}">
        <p14:creationId xmlns:p14="http://schemas.microsoft.com/office/powerpoint/2010/main" val="210989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84AB-AC40-48B3-9C61-7E011A2A70A4}"/>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BSDCQ RECORDING</a:t>
            </a:r>
          </a:p>
        </p:txBody>
      </p:sp>
      <p:pic>
        <p:nvPicPr>
          <p:cNvPr id="6" name="Content Placeholder 5">
            <a:extLst>
              <a:ext uri="{FF2B5EF4-FFF2-40B4-BE49-F238E27FC236}">
                <a16:creationId xmlns:a16="http://schemas.microsoft.com/office/drawing/2014/main" id="{C0504AB0-6392-4526-B798-0961E301DAD0}"/>
              </a:ext>
            </a:extLst>
          </p:cNvPr>
          <p:cNvPicPr>
            <a:picLocks noGrp="1" noChangeAspect="1"/>
          </p:cNvPicPr>
          <p:nvPr>
            <p:ph idx="1"/>
          </p:nvPr>
        </p:nvPicPr>
        <p:blipFill>
          <a:blip r:embed="rId2"/>
          <a:stretch>
            <a:fillRect/>
          </a:stretch>
        </p:blipFill>
        <p:spPr>
          <a:xfrm>
            <a:off x="5596009" y="2507810"/>
            <a:ext cx="2905518" cy="3026278"/>
          </a:xfrm>
          <a:prstGeom prst="rect">
            <a:avLst/>
          </a:prstGeom>
        </p:spPr>
      </p:pic>
    </p:spTree>
    <p:extLst>
      <p:ext uri="{BB962C8B-B14F-4D97-AF65-F5344CB8AC3E}">
        <p14:creationId xmlns:p14="http://schemas.microsoft.com/office/powerpoint/2010/main" val="398203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8CE8-09EC-46B1-8A68-EE145369520F}"/>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37176867-521E-49BD-BCAF-DFC95577FCC7}"/>
              </a:ext>
            </a:extLst>
          </p:cNvPr>
          <p:cNvPicPr>
            <a:picLocks noGrp="1" noChangeAspect="1"/>
          </p:cNvPicPr>
          <p:nvPr>
            <p:ph idx="1"/>
          </p:nvPr>
        </p:nvPicPr>
        <p:blipFill>
          <a:blip r:embed="rId2"/>
          <a:stretch>
            <a:fillRect/>
          </a:stretch>
        </p:blipFill>
        <p:spPr>
          <a:xfrm>
            <a:off x="2770360" y="2064189"/>
            <a:ext cx="7548887" cy="4055953"/>
          </a:xfrm>
          <a:prstGeom prst="rect">
            <a:avLst/>
          </a:prstGeom>
        </p:spPr>
      </p:pic>
    </p:spTree>
    <p:extLst>
      <p:ext uri="{BB962C8B-B14F-4D97-AF65-F5344CB8AC3E}">
        <p14:creationId xmlns:p14="http://schemas.microsoft.com/office/powerpoint/2010/main" val="244629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A515-4A3D-4E49-BA10-1A22E9671417}"/>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HEALTH/DISEASE  </a:t>
            </a:r>
            <a:br>
              <a:rPr lang="en-AU" sz="44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TESTING</a:t>
            </a:r>
            <a:br>
              <a:rPr lang="en-AU" sz="4000" b="1" dirty="0">
                <a:latin typeface="Cambria" panose="02040503050406030204" pitchFamily="18" charset="0"/>
                <a:ea typeface="Cambria" panose="02040503050406030204" pitchFamily="18" charset="0"/>
              </a:rPr>
            </a:br>
            <a:endParaRPr lang="en-AU" sz="40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A2BB827-363A-4962-840B-C37AB6580A81}"/>
              </a:ext>
            </a:extLst>
          </p:cNvPr>
          <p:cNvSpPr>
            <a:spLocks noGrp="1"/>
          </p:cNvSpPr>
          <p:nvPr>
            <p:ph idx="1"/>
          </p:nvPr>
        </p:nvSpPr>
        <p:spPr>
          <a:xfrm>
            <a:off x="2589212" y="1303699"/>
            <a:ext cx="8915400" cy="4607523"/>
          </a:xfrm>
        </p:spPr>
        <p:txBody>
          <a:bodyPr>
            <a:normAutofit fontScale="92500" lnSpcReduction="10000"/>
          </a:bodyPr>
          <a:lstStyle/>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sz="1900" dirty="0">
                <a:latin typeface="Calibri" panose="020F0502020204030204" pitchFamily="34" charset="0"/>
                <a:cs typeface="Calibri" panose="020F0502020204030204" pitchFamily="34" charset="0"/>
              </a:rPr>
              <a:t>35% completed hip and elbow screening (primarily through the Canine Hip and Elbow Dysplasia Scheme (CHEDS) scheme) </a:t>
            </a:r>
          </a:p>
          <a:p>
            <a:r>
              <a:rPr lang="en-AU" sz="1900" dirty="0">
                <a:latin typeface="Calibri" panose="020F0502020204030204" pitchFamily="34" charset="0"/>
                <a:cs typeface="Calibri" panose="020F0502020204030204" pitchFamily="34" charset="0"/>
              </a:rPr>
              <a:t>Reported scores in the survey for hips ranged from 0:0 to 18:20, and for elbows 0:0 to 0:2 </a:t>
            </a:r>
          </a:p>
          <a:p>
            <a:r>
              <a:rPr lang="en-AU" sz="1900" dirty="0">
                <a:latin typeface="Calibri" panose="020F0502020204030204" pitchFamily="34" charset="0"/>
                <a:cs typeface="Calibri" panose="020F0502020204030204" pitchFamily="34" charset="0"/>
              </a:rPr>
              <a:t>33% of BSD completed at least one eye screen (Australian Canine Eye Scheme - ACES) – 75% normal.</a:t>
            </a:r>
          </a:p>
          <a:p>
            <a:r>
              <a:rPr lang="en-AU" sz="1900" dirty="0">
                <a:latin typeface="Calibri" panose="020F0502020204030204" pitchFamily="34" charset="0"/>
                <a:cs typeface="Calibri" panose="020F0502020204030204" pitchFamily="34" charset="0"/>
              </a:rPr>
              <a:t>Identified eye disorders in the survey were primarily persistent pupillary membranes (PPM’s) and  ‘cataracts’, majority described as posterior polar subcapsular cataract (PPSC) </a:t>
            </a:r>
          </a:p>
          <a:p>
            <a:r>
              <a:rPr lang="en-AU" sz="1900" dirty="0">
                <a:latin typeface="Calibri" panose="020F0502020204030204" pitchFamily="34" charset="0"/>
                <a:cs typeface="Calibri" panose="020F0502020204030204" pitchFamily="34" charset="0"/>
              </a:rPr>
              <a:t>20 BSD screened by a specialised veterinary cardiologist - 80% showed no auscultatory evidence of cardiac disease; two diagnosed with patent ductus arteriosus (hole in heart)</a:t>
            </a:r>
          </a:p>
          <a:p>
            <a:r>
              <a:rPr lang="en-AU" sz="1900" dirty="0">
                <a:latin typeface="Calibri" panose="020F0502020204030204" pitchFamily="34" charset="0"/>
                <a:cs typeface="Calibri" panose="020F0502020204030204" pitchFamily="34" charset="0"/>
              </a:rPr>
              <a:t>15% had undertaken DNA testing (primarily </a:t>
            </a:r>
            <a:r>
              <a:rPr lang="en-AU" sz="1900" dirty="0" err="1">
                <a:latin typeface="Calibri" panose="020F0502020204030204" pitchFamily="34" charset="0"/>
                <a:cs typeface="Calibri" panose="020F0502020204030204" pitchFamily="34" charset="0"/>
              </a:rPr>
              <a:t>Orivet</a:t>
            </a:r>
            <a:r>
              <a:rPr lang="en-AU" sz="1900" dirty="0">
                <a:latin typeface="Calibri" panose="020F0502020204030204" pitchFamily="34" charset="0"/>
                <a:cs typeface="Calibri" panose="020F0502020204030204" pitchFamily="34" charset="0"/>
              </a:rPr>
              <a:t>) – with no genetic disorders/diseases identified</a:t>
            </a:r>
          </a:p>
        </p:txBody>
      </p:sp>
    </p:spTree>
    <p:extLst>
      <p:ext uri="{BB962C8B-B14F-4D97-AF65-F5344CB8AC3E}">
        <p14:creationId xmlns:p14="http://schemas.microsoft.com/office/powerpoint/2010/main" val="187844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8979-12F4-4EBB-BF0B-DE0C0328D102}"/>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TOP TEN HEALTH DISEASES IN DOGS  </a:t>
            </a:r>
            <a:r>
              <a:rPr lang="en-AU" sz="2000" dirty="0">
                <a:latin typeface="Cambria" panose="02040503050406030204" pitchFamily="18" charset="0"/>
                <a:ea typeface="Cambria" panose="02040503050406030204" pitchFamily="18" charset="0"/>
              </a:rPr>
              <a:t>(Ostrander, 2018).</a:t>
            </a:r>
          </a:p>
        </p:txBody>
      </p:sp>
      <p:pic>
        <p:nvPicPr>
          <p:cNvPr id="4" name="Content Placeholder 3">
            <a:extLst>
              <a:ext uri="{FF2B5EF4-FFF2-40B4-BE49-F238E27FC236}">
                <a16:creationId xmlns:a16="http://schemas.microsoft.com/office/drawing/2014/main" id="{1788F51B-70B5-433B-96B8-B5000F51413E}"/>
              </a:ext>
            </a:extLst>
          </p:cNvPr>
          <p:cNvPicPr>
            <a:picLocks noGrp="1" noChangeAspect="1"/>
          </p:cNvPicPr>
          <p:nvPr>
            <p:ph idx="1"/>
          </p:nvPr>
        </p:nvPicPr>
        <p:blipFill>
          <a:blip r:embed="rId2"/>
          <a:stretch>
            <a:fillRect/>
          </a:stretch>
        </p:blipFill>
        <p:spPr>
          <a:xfrm>
            <a:off x="3304516" y="1905000"/>
            <a:ext cx="7034542" cy="4178929"/>
          </a:xfrm>
          <a:prstGeom prst="rect">
            <a:avLst/>
          </a:prstGeom>
        </p:spPr>
      </p:pic>
    </p:spTree>
    <p:extLst>
      <p:ext uri="{BB962C8B-B14F-4D97-AF65-F5344CB8AC3E}">
        <p14:creationId xmlns:p14="http://schemas.microsoft.com/office/powerpoint/2010/main" val="218024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43DF-3C5A-4D63-92C0-EB9436D6E554}"/>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BSD HEALTH SURVEY 2019 </a:t>
            </a:r>
            <a:br>
              <a:rPr lang="en-AU" sz="44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OUTCOMES </a:t>
            </a:r>
            <a:br>
              <a:rPr lang="en-AU" dirty="0"/>
            </a:br>
            <a:endParaRPr lang="en-AU" dirty="0"/>
          </a:p>
        </p:txBody>
      </p:sp>
      <p:sp>
        <p:nvSpPr>
          <p:cNvPr id="3" name="Content Placeholder 2">
            <a:extLst>
              <a:ext uri="{FF2B5EF4-FFF2-40B4-BE49-F238E27FC236}">
                <a16:creationId xmlns:a16="http://schemas.microsoft.com/office/drawing/2014/main" id="{BE4AF15B-265E-4D91-A379-E6BEA7DE03F2}"/>
              </a:ext>
            </a:extLst>
          </p:cNvPr>
          <p:cNvSpPr>
            <a:spLocks noGrp="1"/>
          </p:cNvSpPr>
          <p:nvPr>
            <p:ph idx="1"/>
          </p:nvPr>
        </p:nvSpPr>
        <p:spPr/>
        <p:txBody>
          <a:bodyPr>
            <a:normAutofit/>
          </a:bodyPr>
          <a:lstStyle/>
          <a:p>
            <a:pPr marL="0" indent="0" algn="ctr">
              <a:buNone/>
            </a:pPr>
            <a:endParaRPr lang="en-AU" sz="4000" b="1" dirty="0">
              <a:latin typeface="Cambria" panose="02040503050406030204" pitchFamily="18" charset="0"/>
              <a:ea typeface="Cambria" panose="02040503050406030204" pitchFamily="18" charset="0"/>
            </a:endParaRPr>
          </a:p>
        </p:txBody>
      </p:sp>
      <p:pic>
        <p:nvPicPr>
          <p:cNvPr id="5" name="Picture 4" descr="A close up of a dog&#10;&#10;Description automatically generated">
            <a:extLst>
              <a:ext uri="{FF2B5EF4-FFF2-40B4-BE49-F238E27FC236}">
                <a16:creationId xmlns:a16="http://schemas.microsoft.com/office/drawing/2014/main" id="{62E697AB-A361-4B77-AED3-6A194075485B}"/>
              </a:ext>
            </a:extLst>
          </p:cNvPr>
          <p:cNvPicPr>
            <a:picLocks noChangeAspect="1"/>
          </p:cNvPicPr>
          <p:nvPr/>
        </p:nvPicPr>
        <p:blipFill>
          <a:blip r:embed="rId2"/>
          <a:stretch>
            <a:fillRect/>
          </a:stretch>
        </p:blipFill>
        <p:spPr>
          <a:xfrm>
            <a:off x="5365749" y="2369933"/>
            <a:ext cx="3362325" cy="3304955"/>
          </a:xfrm>
          <a:prstGeom prst="rect">
            <a:avLst/>
          </a:prstGeom>
        </p:spPr>
      </p:pic>
    </p:spTree>
    <p:extLst>
      <p:ext uri="{BB962C8B-B14F-4D97-AF65-F5344CB8AC3E}">
        <p14:creationId xmlns:p14="http://schemas.microsoft.com/office/powerpoint/2010/main" val="272100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58EF-E9A3-4511-A91D-6B1733B0F33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DO THE FOLLOWING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PERCENTAGES REALLY MEAN?</a:t>
            </a:r>
          </a:p>
        </p:txBody>
      </p:sp>
      <p:sp>
        <p:nvSpPr>
          <p:cNvPr id="3" name="Content Placeholder 2">
            <a:extLst>
              <a:ext uri="{FF2B5EF4-FFF2-40B4-BE49-F238E27FC236}">
                <a16:creationId xmlns:a16="http://schemas.microsoft.com/office/drawing/2014/main" id="{F4A0288E-6033-4452-B50A-CABFEFE98A70}"/>
              </a:ext>
            </a:extLst>
          </p:cNvPr>
          <p:cNvSpPr>
            <a:spLocks noGrp="1"/>
          </p:cNvSpPr>
          <p:nvPr>
            <p:ph idx="1"/>
          </p:nvPr>
        </p:nvSpPr>
        <p:spPr/>
        <p:txBody>
          <a:bodyPr/>
          <a:lstStyle/>
          <a:p>
            <a:pPr marL="0" indent="0" algn="ctr">
              <a:buNone/>
            </a:pPr>
            <a:r>
              <a:rPr lang="en-AU" dirty="0">
                <a:latin typeface="Calibri" panose="020F0502020204030204" pitchFamily="34" charset="0"/>
                <a:ea typeface="Cambria" panose="02040503050406030204" pitchFamily="18" charset="0"/>
                <a:cs typeface="Calibri" panose="020F0502020204030204" pitchFamily="34" charset="0"/>
              </a:rPr>
              <a:t>Many genetic disorders in dogs are caused by single, autosomal recessive mutations</a:t>
            </a:r>
          </a:p>
          <a:p>
            <a:endParaRPr lang="en-AU" dirty="0"/>
          </a:p>
        </p:txBody>
      </p:sp>
      <p:pic>
        <p:nvPicPr>
          <p:cNvPr id="4" name="Picture 3">
            <a:extLst>
              <a:ext uri="{FF2B5EF4-FFF2-40B4-BE49-F238E27FC236}">
                <a16:creationId xmlns:a16="http://schemas.microsoft.com/office/drawing/2014/main" id="{3A34D5B7-6BD9-4E91-B57A-B5881272F891}"/>
              </a:ext>
            </a:extLst>
          </p:cNvPr>
          <p:cNvPicPr>
            <a:picLocks noChangeAspect="1"/>
          </p:cNvPicPr>
          <p:nvPr/>
        </p:nvPicPr>
        <p:blipFill>
          <a:blip r:embed="rId2"/>
          <a:stretch>
            <a:fillRect/>
          </a:stretch>
        </p:blipFill>
        <p:spPr>
          <a:xfrm>
            <a:off x="3600450" y="3076575"/>
            <a:ext cx="5495925" cy="2662237"/>
          </a:xfrm>
          <a:prstGeom prst="rect">
            <a:avLst/>
          </a:prstGeom>
        </p:spPr>
      </p:pic>
    </p:spTree>
    <p:extLst>
      <p:ext uri="{BB962C8B-B14F-4D97-AF65-F5344CB8AC3E}">
        <p14:creationId xmlns:p14="http://schemas.microsoft.com/office/powerpoint/2010/main" val="130837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9C18-B251-4FCA-A14F-0C566064067B}"/>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THE HARDY-WEINBERG EQUATION </a:t>
            </a:r>
          </a:p>
        </p:txBody>
      </p:sp>
      <p:pic>
        <p:nvPicPr>
          <p:cNvPr id="4" name="Content Placeholder 3">
            <a:extLst>
              <a:ext uri="{FF2B5EF4-FFF2-40B4-BE49-F238E27FC236}">
                <a16:creationId xmlns:a16="http://schemas.microsoft.com/office/drawing/2014/main" id="{A04A404A-8D01-4F33-B4FB-CA7F2D966101}"/>
              </a:ext>
            </a:extLst>
          </p:cNvPr>
          <p:cNvPicPr>
            <a:picLocks noGrp="1" noChangeAspect="1"/>
          </p:cNvPicPr>
          <p:nvPr>
            <p:ph idx="1"/>
          </p:nvPr>
        </p:nvPicPr>
        <p:blipFill>
          <a:blip r:embed="rId2"/>
          <a:stretch>
            <a:fillRect/>
          </a:stretch>
        </p:blipFill>
        <p:spPr>
          <a:xfrm>
            <a:off x="2752725" y="2019301"/>
            <a:ext cx="7648575" cy="4295774"/>
          </a:xfrm>
          <a:prstGeom prst="rect">
            <a:avLst/>
          </a:prstGeom>
        </p:spPr>
      </p:pic>
    </p:spTree>
    <p:extLst>
      <p:ext uri="{BB962C8B-B14F-4D97-AF65-F5344CB8AC3E}">
        <p14:creationId xmlns:p14="http://schemas.microsoft.com/office/powerpoint/2010/main" val="1044691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48E8-8F32-41A6-80F5-45924F868D6F}"/>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THE HARDY-WEINBERG EQUATION</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 </a:t>
            </a:r>
          </a:p>
        </p:txBody>
      </p:sp>
      <p:sp>
        <p:nvSpPr>
          <p:cNvPr id="3" name="Content Placeholder 2">
            <a:extLst>
              <a:ext uri="{FF2B5EF4-FFF2-40B4-BE49-F238E27FC236}">
                <a16:creationId xmlns:a16="http://schemas.microsoft.com/office/drawing/2014/main" id="{7753A443-BED7-45EC-89FC-E4BE5C49DAEA}"/>
              </a:ext>
            </a:extLst>
          </p:cNvPr>
          <p:cNvSpPr>
            <a:spLocks noGrp="1"/>
          </p:cNvSpPr>
          <p:nvPr>
            <p:ph idx="1"/>
          </p:nvPr>
        </p:nvSpPr>
        <p:spPr/>
        <p:txBody>
          <a:bodyPr>
            <a:normAutofit/>
          </a:bodyPr>
          <a:lstStyle/>
          <a:p>
            <a:r>
              <a:rPr lang="en-AU" sz="2000" dirty="0">
                <a:latin typeface="Calibri" panose="020F0502020204030204" pitchFamily="34" charset="0"/>
                <a:cs typeface="Calibri" panose="020F0502020204030204" pitchFamily="34" charset="0"/>
              </a:rPr>
              <a:t>When the frequency of affected dogs (aa) in a population is 1% (that's only five dogs in a population of five hundred), the frequency of carriers is almost 20%</a:t>
            </a:r>
          </a:p>
          <a:p>
            <a:r>
              <a:rPr lang="en-AU" sz="2000" dirty="0">
                <a:latin typeface="Calibri" panose="020F0502020204030204" pitchFamily="34" charset="0"/>
                <a:cs typeface="Calibri" panose="020F0502020204030204" pitchFamily="34" charset="0"/>
              </a:rPr>
              <a:t>When the frequency of affected dogs (aa) in a population is 5% affected,  the frequency of carriers is almost 35%</a:t>
            </a:r>
          </a:p>
          <a:p>
            <a:r>
              <a:rPr lang="en-AU" sz="2000" dirty="0">
                <a:latin typeface="Calibri" panose="020F0502020204030204" pitchFamily="34" charset="0"/>
                <a:cs typeface="Calibri" panose="020F0502020204030204" pitchFamily="34" charset="0"/>
              </a:rPr>
              <a:t>When the frequency of affected dogs (aa) in a population is 10% affected, the frequency of carriers is over 40%</a:t>
            </a:r>
          </a:p>
          <a:p>
            <a:pPr marL="0" indent="0">
              <a:buNone/>
            </a:pPr>
            <a:r>
              <a:rPr lang="en-AU" sz="1600" i="1" dirty="0">
                <a:latin typeface="Calibri" panose="020F0502020204030204" pitchFamily="34" charset="0"/>
                <a:cs typeface="Calibri" panose="020F0502020204030204" pitchFamily="34" charset="0"/>
              </a:rPr>
              <a:t>“Go back and scan the last health survey of your breed. Notice any problems that are so uncommon that nobody is worrying about them?  The odd PRA here, a case or two of degenerative myelopathy, perhaps a few dogs with cerebellar ataxia or myasthenia gravis, but not in any dogs that you know.  Think about this the next time a breeder says of a genetic disorder "Oh, that's not been a problem in our breed."  The seeds of the next problem are already sown” (</a:t>
            </a:r>
            <a:r>
              <a:rPr lang="en-AU" sz="1600" i="1" dirty="0" err="1">
                <a:latin typeface="Calibri" panose="020F0502020204030204" pitchFamily="34" charset="0"/>
                <a:cs typeface="Calibri" panose="020F0502020204030204" pitchFamily="34" charset="0"/>
              </a:rPr>
              <a:t>Beauchat</a:t>
            </a:r>
            <a:r>
              <a:rPr lang="en-AU" sz="1600" i="1" dirty="0">
                <a:latin typeface="Calibri" panose="020F0502020204030204" pitchFamily="34" charset="0"/>
                <a:cs typeface="Calibri" panose="020F0502020204030204" pitchFamily="34" charset="0"/>
              </a:rPr>
              <a:t>, 2014).</a:t>
            </a:r>
            <a:endParaRPr lang="en-AU" sz="1600" dirty="0">
              <a:latin typeface="Calibri" panose="020F0502020204030204" pitchFamily="34" charset="0"/>
              <a:cs typeface="Calibri" panose="020F0502020204030204" pitchFamily="34" charset="0"/>
            </a:endParaRPr>
          </a:p>
          <a:p>
            <a:endParaRPr lang="en-AU" sz="16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371876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7A61-912D-47C6-8CDF-57104054EEDD}"/>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(Over 10%)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Behavioural Issues – 44.62%</a:t>
            </a:r>
          </a:p>
        </p:txBody>
      </p:sp>
      <p:sp>
        <p:nvSpPr>
          <p:cNvPr id="3" name="Content Placeholder 2">
            <a:extLst>
              <a:ext uri="{FF2B5EF4-FFF2-40B4-BE49-F238E27FC236}">
                <a16:creationId xmlns:a16="http://schemas.microsoft.com/office/drawing/2014/main" id="{5715E562-0B2C-4230-9E28-773C1F4E0F4B}"/>
              </a:ext>
            </a:extLst>
          </p:cNvPr>
          <p:cNvSpPr>
            <a:spLocks noGrp="1"/>
          </p:cNvSpPr>
          <p:nvPr>
            <p:ph idx="1"/>
          </p:nvPr>
        </p:nvSpPr>
        <p:spPr/>
        <p:txBody>
          <a:bodyPr>
            <a:normAutofit/>
          </a:bodyPr>
          <a:lstStyle/>
          <a:p>
            <a:endParaRPr lang="en-AU" sz="2000"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Based on C-BARQ criteria</a:t>
            </a:r>
          </a:p>
          <a:p>
            <a:r>
              <a:rPr lang="en-AU" sz="2000" dirty="0">
                <a:latin typeface="Calibri" panose="020F0502020204030204" pitchFamily="34" charset="0"/>
                <a:cs typeface="Calibri" panose="020F0502020204030204" pitchFamily="34" charset="0"/>
              </a:rPr>
              <a:t>Non-social fears 23.46% e.g. sudden or loud noises; in heavy traffic; in response to strange or unfamiliar objects; during thunderstorms; when first exposed to unfamiliar situations; in response to wind or wind-blown objects</a:t>
            </a:r>
          </a:p>
          <a:p>
            <a:r>
              <a:rPr lang="en-AU" sz="2000" dirty="0">
                <a:latin typeface="Calibri" panose="020F0502020204030204" pitchFamily="34" charset="0"/>
                <a:cs typeface="Calibri" panose="020F0502020204030204" pitchFamily="34" charset="0"/>
              </a:rPr>
              <a:t>Timidity 11.7% </a:t>
            </a:r>
          </a:p>
          <a:p>
            <a:r>
              <a:rPr lang="en-AU" sz="2000" dirty="0">
                <a:latin typeface="Calibri" panose="020F0502020204030204" pitchFamily="34" charset="0"/>
                <a:cs typeface="Calibri" panose="020F0502020204030204" pitchFamily="34" charset="0"/>
              </a:rPr>
              <a:t>Separation related behaviours 10.6%</a:t>
            </a:r>
          </a:p>
          <a:p>
            <a:r>
              <a:rPr lang="en-AU" sz="2000" dirty="0">
                <a:latin typeface="Calibri" panose="020F0502020204030204" pitchFamily="34" charset="0"/>
                <a:cs typeface="Calibri" panose="020F0502020204030204" pitchFamily="34" charset="0"/>
              </a:rPr>
              <a:t>Dog directed aggression 8.3%</a:t>
            </a:r>
          </a:p>
          <a:p>
            <a:r>
              <a:rPr lang="en-AU" sz="2000" dirty="0">
                <a:latin typeface="Calibri" panose="020F0502020204030204" pitchFamily="34" charset="0"/>
                <a:cs typeface="Calibri" panose="020F0502020204030204" pitchFamily="34" charset="0"/>
              </a:rPr>
              <a:t>Stranger related fear 8.1%</a:t>
            </a:r>
          </a:p>
          <a:p>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56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5FE0-7717-42C4-AEA2-948F7DC4FCF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(Over 10%)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Behavioural Issues – 44.62%</a:t>
            </a:r>
          </a:p>
        </p:txBody>
      </p:sp>
      <p:sp>
        <p:nvSpPr>
          <p:cNvPr id="3" name="Content Placeholder 2">
            <a:extLst>
              <a:ext uri="{FF2B5EF4-FFF2-40B4-BE49-F238E27FC236}">
                <a16:creationId xmlns:a16="http://schemas.microsoft.com/office/drawing/2014/main" id="{4F375975-02F4-46AC-AE5C-CAD01E13AE19}"/>
              </a:ext>
            </a:extLst>
          </p:cNvPr>
          <p:cNvSpPr>
            <a:spLocks noGrp="1"/>
          </p:cNvSpPr>
          <p:nvPr>
            <p:ph idx="1"/>
          </p:nvPr>
        </p:nvSpPr>
        <p:spPr/>
        <p:txBody>
          <a:bodyPr>
            <a:normAutofit lnSpcReduction="10000"/>
          </a:bodyPr>
          <a:lstStyle/>
          <a:p>
            <a:endParaRPr lang="en-AU" sz="2000"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Dearth of research related to BSD</a:t>
            </a:r>
          </a:p>
          <a:p>
            <a:r>
              <a:rPr lang="en-AU" sz="2000" dirty="0">
                <a:latin typeface="Calibri" panose="020F0502020204030204" pitchFamily="34" charset="0"/>
                <a:cs typeface="Calibri" panose="020F0502020204030204" pitchFamily="34" charset="0"/>
              </a:rPr>
              <a:t>University of California Davis research re Malinois - the single copy allele of DAT-VNTR has been found to be associated with owner-reported seizures, loss of responsiveness to environmental stimuli, episodic aggression, and hyper-vigilance in the Malinois</a:t>
            </a:r>
          </a:p>
          <a:p>
            <a:r>
              <a:rPr lang="en-AU" sz="2000" dirty="0">
                <a:latin typeface="Calibri" panose="020F0502020204030204" pitchFamily="34" charset="0"/>
                <a:cs typeface="Calibri" panose="020F0502020204030204" pitchFamily="34" charset="0"/>
              </a:rPr>
              <a:t>Findings should be considered preliminary until replicated in a larger sample (Lit, Belanger, Boehm, </a:t>
            </a:r>
            <a:r>
              <a:rPr lang="en-AU" sz="2000" dirty="0" err="1">
                <a:latin typeface="Calibri" panose="020F0502020204030204" pitchFamily="34" charset="0"/>
                <a:cs typeface="Calibri" panose="020F0502020204030204" pitchFamily="34" charset="0"/>
              </a:rPr>
              <a:t>Lybarger</a:t>
            </a:r>
            <a:r>
              <a:rPr lang="en-AU" sz="2000" dirty="0">
                <a:latin typeface="Calibri" panose="020F0502020204030204" pitchFamily="34" charset="0"/>
                <a:cs typeface="Calibri" panose="020F0502020204030204" pitchFamily="34" charset="0"/>
              </a:rPr>
              <a:t>, &amp; </a:t>
            </a:r>
            <a:r>
              <a:rPr lang="en-AU" sz="2000" dirty="0" err="1">
                <a:latin typeface="Calibri" panose="020F0502020204030204" pitchFamily="34" charset="0"/>
                <a:cs typeface="Calibri" panose="020F0502020204030204" pitchFamily="34" charset="0"/>
              </a:rPr>
              <a:t>Oberbauer</a:t>
            </a:r>
            <a:r>
              <a:rPr lang="en-AU" sz="2000" dirty="0">
                <a:latin typeface="Calibri" panose="020F0502020204030204" pitchFamily="34" charset="0"/>
                <a:cs typeface="Calibri" panose="020F0502020204030204" pitchFamily="34" charset="0"/>
              </a:rPr>
              <a:t>, 2013)</a:t>
            </a:r>
          </a:p>
          <a:p>
            <a:r>
              <a:rPr lang="en-AU" sz="2000" dirty="0">
                <a:latin typeface="Calibri" panose="020F0502020204030204" pitchFamily="34" charset="0"/>
                <a:cs typeface="Calibri" panose="020F0502020204030204" pitchFamily="34" charset="0"/>
              </a:rPr>
              <a:t>Darwin’s Ark – International study about canine behaviour, genes controlling all sorts of canine traits, from size to coat colour to shyness to interest in play </a:t>
            </a:r>
            <a:r>
              <a:rPr lang="en-AU" sz="2000" dirty="0">
                <a:latin typeface="Calibri" panose="020F0502020204030204" pitchFamily="34" charset="0"/>
                <a:cs typeface="Calibri" panose="020F0502020204030204" pitchFamily="34" charset="0"/>
                <a:hlinkClick r:id="rId2"/>
              </a:rPr>
              <a:t>https://darwinsark.org</a:t>
            </a:r>
            <a:endParaRPr lang="en-AU" sz="2000" dirty="0">
              <a:latin typeface="Calibri" panose="020F0502020204030204" pitchFamily="34" charset="0"/>
              <a:cs typeface="Calibri" panose="020F0502020204030204" pitchFamily="34" charset="0"/>
            </a:endParaRPr>
          </a:p>
          <a:p>
            <a:endParaRPr lang="en-AU" sz="20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6420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9E85-91B0-45E2-AEB5-BF20B24CF986}"/>
              </a:ext>
            </a:extLst>
          </p:cNvPr>
          <p:cNvSpPr>
            <a:spLocks noGrp="1"/>
          </p:cNvSpPr>
          <p:nvPr>
            <p:ph type="title"/>
          </p:nvPr>
        </p:nvSpPr>
        <p:spPr/>
        <p:txBody>
          <a:bodyPr>
            <a:normAutofit fontScale="90000"/>
          </a:bodyPr>
          <a:lstStyle/>
          <a:p>
            <a:pPr algn="ctr"/>
            <a:r>
              <a:rPr lang="en-AU" dirty="0"/>
              <a:t>💡 </a:t>
            </a:r>
            <a:r>
              <a:rPr lang="en-AU" dirty="0">
                <a:latin typeface="Cambria" panose="02040503050406030204" pitchFamily="18" charset="0"/>
                <a:ea typeface="Cambria" panose="02040503050406030204" pitchFamily="18" charset="0"/>
              </a:rPr>
              <a:t>Canine Behavioural Assessment &amp; Research Questionnaire (C-BARQ)</a:t>
            </a:r>
            <a:br>
              <a:rPr lang="en-AU" dirty="0">
                <a:latin typeface="Cambria" panose="02040503050406030204" pitchFamily="18" charset="0"/>
                <a:ea typeface="Cambria" panose="02040503050406030204" pitchFamily="18" charset="0"/>
              </a:rPr>
            </a:br>
            <a:endParaRPr lang="en-AU"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F5F5AFB-F358-4C1F-8173-AFE63EC45ECE}"/>
              </a:ext>
            </a:extLst>
          </p:cNvPr>
          <p:cNvSpPr>
            <a:spLocks noGrp="1"/>
          </p:cNvSpPr>
          <p:nvPr>
            <p:ph idx="1"/>
          </p:nvPr>
        </p:nvSpPr>
        <p:spPr/>
        <p:txBody>
          <a:bodyPr>
            <a:normAutofit fontScale="92500" lnSpcReduction="10000"/>
          </a:bodyPr>
          <a:lstStyle/>
          <a:p>
            <a:endParaRPr lang="en-AU" dirty="0"/>
          </a:p>
          <a:p>
            <a:r>
              <a:rPr lang="en-AU" sz="2000" dirty="0">
                <a:latin typeface="Calibri" panose="020F0502020204030204" pitchFamily="34" charset="0"/>
                <a:cs typeface="Calibri" panose="020F0502020204030204" pitchFamily="34" charset="0"/>
              </a:rPr>
              <a:t>University of Pennsylvania’s Canine Behavioural Assessment &amp; Research Questionnaire (C-BARQ) is a standardised, behavioural evaluation tool </a:t>
            </a:r>
          </a:p>
          <a:p>
            <a:r>
              <a:rPr lang="en-AU" sz="2000" dirty="0">
                <a:latin typeface="Calibri" panose="020F0502020204030204" pitchFamily="34" charset="0"/>
                <a:cs typeface="Calibri" panose="020F0502020204030204" pitchFamily="34" charset="0"/>
              </a:rPr>
              <a:t>Originally designed to measure the prevalence and severity of behavioural problems in privately-owned and working dogs</a:t>
            </a:r>
          </a:p>
          <a:p>
            <a:r>
              <a:rPr lang="en-AU" sz="2000" dirty="0">
                <a:latin typeface="Calibri" panose="020F0502020204030204" pitchFamily="34" charset="0"/>
                <a:cs typeface="Calibri" panose="020F0502020204030204" pitchFamily="34" charset="0"/>
              </a:rPr>
              <a:t>C-BARQ is an invaluable tool for developing and maintaining breed-specific behavioural profiles over time</a:t>
            </a:r>
          </a:p>
          <a:p>
            <a:r>
              <a:rPr lang="en-AU" sz="2000" dirty="0">
                <a:latin typeface="Calibri" panose="020F0502020204030204" pitchFamily="34" charset="0"/>
                <a:cs typeface="Calibri" panose="020F0502020204030204" pitchFamily="34" charset="0"/>
              </a:rPr>
              <a:t>Can evaluate the behaviour of the offspring of particular sires and dams; monitor the progress of behavioural selection within breeds or lineages over time, obtain reliable phenotypic measures of behaviour for future genetic studies of temperament</a:t>
            </a:r>
          </a:p>
          <a:p>
            <a:r>
              <a:rPr lang="en-AU" sz="2000" dirty="0">
                <a:latin typeface="Calibri" panose="020F0502020204030204" pitchFamily="34" charset="0"/>
                <a:cs typeface="Calibri" panose="020F0502020204030204" pitchFamily="34" charset="0"/>
                <a:hlinkClick r:id="rId2"/>
              </a:rPr>
              <a:t>https://vetapps.vet.upenn.edu/cbarq</a:t>
            </a:r>
            <a:endParaRPr lang="en-AU" sz="2000" dirty="0">
              <a:latin typeface="Calibri" panose="020F0502020204030204" pitchFamily="34" charset="0"/>
              <a:cs typeface="Calibri" panose="020F0502020204030204" pitchFamily="34" charset="0"/>
            </a:endParaRPr>
          </a:p>
          <a:p>
            <a:endParaRPr lang="en-AU" dirty="0"/>
          </a:p>
          <a:p>
            <a:endParaRPr lang="en-AU" dirty="0"/>
          </a:p>
          <a:p>
            <a:endParaRPr lang="en-AU" dirty="0"/>
          </a:p>
        </p:txBody>
      </p:sp>
    </p:spTree>
    <p:extLst>
      <p:ext uri="{BB962C8B-B14F-4D97-AF65-F5344CB8AC3E}">
        <p14:creationId xmlns:p14="http://schemas.microsoft.com/office/powerpoint/2010/main" val="35054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61A3-F490-48E5-B1F9-CA9DD4517CE5}"/>
              </a:ext>
            </a:extLst>
          </p:cNvPr>
          <p:cNvSpPr>
            <a:spLocks noGrp="1"/>
          </p:cNvSpPr>
          <p:nvPr>
            <p:ph type="title"/>
          </p:nvPr>
        </p:nvSpPr>
        <p:spPr/>
        <p:txBody>
          <a:bodyPr>
            <a:normAutofit/>
          </a:bodyPr>
          <a:lstStyle/>
          <a:p>
            <a:pPr algn="ctr"/>
            <a:r>
              <a:rPr lang="en-AU" sz="4000" dirty="0">
                <a:latin typeface="Cambria" panose="02040503050406030204" pitchFamily="18" charset="0"/>
                <a:ea typeface="Cambria" panose="02040503050406030204" pitchFamily="18" charset="0"/>
              </a:rPr>
              <a:t>INTRODUCTIONS</a:t>
            </a:r>
          </a:p>
        </p:txBody>
      </p:sp>
      <p:pic>
        <p:nvPicPr>
          <p:cNvPr id="4" name="Content Placeholder 3">
            <a:extLst>
              <a:ext uri="{FF2B5EF4-FFF2-40B4-BE49-F238E27FC236}">
                <a16:creationId xmlns:a16="http://schemas.microsoft.com/office/drawing/2014/main" id="{1E1416D0-FBDA-46E7-8891-2E47E22CEEBB}"/>
              </a:ext>
            </a:extLst>
          </p:cNvPr>
          <p:cNvPicPr>
            <a:picLocks noGrp="1" noChangeAspect="1"/>
          </p:cNvPicPr>
          <p:nvPr>
            <p:ph idx="1"/>
          </p:nvPr>
        </p:nvPicPr>
        <p:blipFill>
          <a:blip r:embed="rId2"/>
          <a:stretch>
            <a:fillRect/>
          </a:stretch>
        </p:blipFill>
        <p:spPr>
          <a:xfrm>
            <a:off x="4685813" y="2417276"/>
            <a:ext cx="4725909" cy="3349781"/>
          </a:xfrm>
          <a:prstGeom prst="rect">
            <a:avLst/>
          </a:prstGeom>
        </p:spPr>
      </p:pic>
    </p:spTree>
    <p:extLst>
      <p:ext uri="{BB962C8B-B14F-4D97-AF65-F5344CB8AC3E}">
        <p14:creationId xmlns:p14="http://schemas.microsoft.com/office/powerpoint/2010/main" val="1793156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1B67-15F9-4484-A541-54AA1B4DBF93}"/>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(Over 10%)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Cryptorchidism – 13.25%</a:t>
            </a:r>
          </a:p>
        </p:txBody>
      </p:sp>
      <p:sp>
        <p:nvSpPr>
          <p:cNvPr id="3" name="Content Placeholder 2">
            <a:extLst>
              <a:ext uri="{FF2B5EF4-FFF2-40B4-BE49-F238E27FC236}">
                <a16:creationId xmlns:a16="http://schemas.microsoft.com/office/drawing/2014/main" id="{D3D7BF6F-B6CA-4150-8367-749531F2FE75}"/>
              </a:ext>
            </a:extLst>
          </p:cNvPr>
          <p:cNvSpPr>
            <a:spLocks noGrp="1"/>
          </p:cNvSpPr>
          <p:nvPr>
            <p:ph idx="1"/>
          </p:nvPr>
        </p:nvSpPr>
        <p:spPr/>
        <p:txBody>
          <a:bodyPr>
            <a:noAutofit/>
          </a:bodyPr>
          <a:lstStyle/>
          <a:p>
            <a:r>
              <a:rPr lang="en-AU" sz="1600" dirty="0">
                <a:latin typeface="Calibri" panose="020F0502020204030204" pitchFamily="34" charset="0"/>
                <a:cs typeface="Calibri" panose="020F0502020204030204" pitchFamily="34" charset="0"/>
              </a:rPr>
              <a:t>Cryptorchidism stated as one of the most common birth defects (Amann &amp; </a:t>
            </a:r>
            <a:r>
              <a:rPr lang="en-AU" sz="1600" dirty="0" err="1">
                <a:latin typeface="Calibri" panose="020F0502020204030204" pitchFamily="34" charset="0"/>
                <a:cs typeface="Calibri" panose="020F0502020204030204" pitchFamily="34" charset="0"/>
              </a:rPr>
              <a:t>Veeramachaneni</a:t>
            </a:r>
            <a:r>
              <a:rPr lang="en-AU" sz="1600" dirty="0">
                <a:latin typeface="Calibri" panose="020F0502020204030204" pitchFamily="34" charset="0"/>
                <a:cs typeface="Calibri" panose="020F0502020204030204" pitchFamily="34" charset="0"/>
              </a:rPr>
              <a:t>, 2007)</a:t>
            </a:r>
          </a:p>
          <a:p>
            <a:r>
              <a:rPr lang="en-AU" sz="1600" dirty="0">
                <a:latin typeface="Calibri" panose="020F0502020204030204" pitchFamily="34" charset="0"/>
                <a:cs typeface="Calibri" panose="020F0502020204030204" pitchFamily="34" charset="0"/>
              </a:rPr>
              <a:t>19% of the surveyed male BSD reported as having a disorder of the reproductive system</a:t>
            </a:r>
          </a:p>
          <a:p>
            <a:r>
              <a:rPr lang="en-AU" sz="1600" dirty="0">
                <a:latin typeface="Calibri" panose="020F0502020204030204" pitchFamily="34" charset="0"/>
                <a:cs typeface="Calibri" panose="020F0502020204030204" pitchFamily="34" charset="0"/>
              </a:rPr>
              <a:t>Almost two thirds of these were suffering from unilateral or bi-lateral cryptorchidism (7.8% </a:t>
            </a:r>
            <a:r>
              <a:rPr lang="en-AU" sz="1600" dirty="0" err="1">
                <a:latin typeface="Calibri" panose="020F0502020204030204" pitchFamily="34" charset="0"/>
                <a:cs typeface="Calibri" panose="020F0502020204030204" pitchFamily="34" charset="0"/>
              </a:rPr>
              <a:t>Groenendael</a:t>
            </a:r>
            <a:r>
              <a:rPr lang="en-AU" sz="1600" dirty="0">
                <a:latin typeface="Calibri" panose="020F0502020204030204" pitchFamily="34" charset="0"/>
                <a:cs typeface="Calibri" panose="020F0502020204030204" pitchFamily="34" charset="0"/>
              </a:rPr>
              <a:t>; 9.4% Malinois; 6.8% </a:t>
            </a:r>
            <a:r>
              <a:rPr lang="en-AU" sz="1600" dirty="0" err="1">
                <a:latin typeface="Calibri" panose="020F0502020204030204" pitchFamily="34" charset="0"/>
                <a:cs typeface="Calibri" panose="020F0502020204030204" pitchFamily="34" charset="0"/>
              </a:rPr>
              <a:t>Tervueren</a:t>
            </a:r>
            <a:r>
              <a:rPr lang="en-AU" sz="1600" dirty="0">
                <a:latin typeface="Calibri" panose="020F0502020204030204" pitchFamily="34" charset="0"/>
                <a:cs typeface="Calibri" panose="020F0502020204030204" pitchFamily="34" charset="0"/>
              </a:rPr>
              <a:t>) </a:t>
            </a:r>
          </a:p>
          <a:p>
            <a:r>
              <a:rPr lang="en-AU" sz="1600" dirty="0">
                <a:latin typeface="Calibri" panose="020F0502020204030204" pitchFamily="34" charset="0"/>
                <a:cs typeface="Calibri" panose="020F0502020204030204" pitchFamily="34" charset="0"/>
              </a:rPr>
              <a:t>Kennel Club Dog Health Survey (2014), cryptorchidism in 1.79% of </a:t>
            </a:r>
            <a:r>
              <a:rPr lang="en-AU" sz="1600" dirty="0" err="1">
                <a:latin typeface="Calibri" panose="020F0502020204030204" pitchFamily="34" charset="0"/>
                <a:cs typeface="Calibri" panose="020F0502020204030204" pitchFamily="34" charset="0"/>
              </a:rPr>
              <a:t>Groenendael</a:t>
            </a:r>
            <a:r>
              <a:rPr lang="en-AU" sz="1600" dirty="0">
                <a:latin typeface="Calibri" panose="020F0502020204030204" pitchFamily="34" charset="0"/>
                <a:cs typeface="Calibri" panose="020F0502020204030204" pitchFamily="34" charset="0"/>
              </a:rPr>
              <a:t> and 3.41% </a:t>
            </a:r>
            <a:r>
              <a:rPr lang="en-AU" sz="1600" dirty="0" err="1">
                <a:latin typeface="Calibri" panose="020F0502020204030204" pitchFamily="34" charset="0"/>
                <a:cs typeface="Calibri" panose="020F0502020204030204" pitchFamily="34" charset="0"/>
              </a:rPr>
              <a:t>Tervueren</a:t>
            </a:r>
            <a:r>
              <a:rPr lang="en-AU" sz="1600" dirty="0">
                <a:latin typeface="Calibri" panose="020F0502020204030204" pitchFamily="34" charset="0"/>
                <a:cs typeface="Calibri" panose="020F0502020204030204" pitchFamily="34" charset="0"/>
              </a:rPr>
              <a:t>, </a:t>
            </a:r>
          </a:p>
          <a:p>
            <a:r>
              <a:rPr lang="en-AU" sz="1600" dirty="0">
                <a:latin typeface="Calibri" panose="020F0502020204030204" pitchFamily="34" charset="0"/>
                <a:cs typeface="Calibri" panose="020F0502020204030204" pitchFamily="34" charset="0"/>
              </a:rPr>
              <a:t>Incidence varies in different dog breeds and populations with a reported range of 1–11% (Amann &amp; </a:t>
            </a:r>
            <a:r>
              <a:rPr lang="en-AU" sz="1600" dirty="0" err="1">
                <a:latin typeface="Calibri" panose="020F0502020204030204" pitchFamily="34" charset="0"/>
                <a:cs typeface="Calibri" panose="020F0502020204030204" pitchFamily="34" charset="0"/>
              </a:rPr>
              <a:t>Veeramachaneni</a:t>
            </a:r>
            <a:r>
              <a:rPr lang="en-AU" sz="1600" dirty="0">
                <a:latin typeface="Calibri" panose="020F0502020204030204" pitchFamily="34" charset="0"/>
                <a:cs typeface="Calibri" panose="020F0502020204030204" pitchFamily="34" charset="0"/>
              </a:rPr>
              <a:t>, 2007)</a:t>
            </a:r>
          </a:p>
          <a:p>
            <a:r>
              <a:rPr lang="en-AU" sz="1600" dirty="0">
                <a:latin typeface="Calibri" panose="020F0502020204030204" pitchFamily="34" charset="0"/>
                <a:cs typeface="Calibri" panose="020F0502020204030204" pitchFamily="34" charset="0"/>
              </a:rPr>
              <a:t>Research not yet available to determine if monogenic or polygenic, however believed to involve more than one gene (Amann &amp; </a:t>
            </a:r>
            <a:r>
              <a:rPr lang="en-AU" sz="1600" dirty="0" err="1">
                <a:latin typeface="Calibri" panose="020F0502020204030204" pitchFamily="34" charset="0"/>
                <a:cs typeface="Calibri" panose="020F0502020204030204" pitchFamily="34" charset="0"/>
              </a:rPr>
              <a:t>Veeramachaneni</a:t>
            </a:r>
            <a:r>
              <a:rPr lang="en-AU" sz="1600" dirty="0">
                <a:latin typeface="Calibri" panose="020F0502020204030204" pitchFamily="34" charset="0"/>
                <a:cs typeface="Calibri" panose="020F0502020204030204" pitchFamily="34" charset="0"/>
              </a:rPr>
              <a:t>, 2007; </a:t>
            </a:r>
            <a:r>
              <a:rPr lang="en-AU" sz="1600" dirty="0" err="1">
                <a:latin typeface="Calibri" panose="020F0502020204030204" pitchFamily="34" charset="0"/>
                <a:cs typeface="Calibri" panose="020F0502020204030204" pitchFamily="34" charset="0"/>
              </a:rPr>
              <a:t>Romagnoli</a:t>
            </a:r>
            <a:r>
              <a:rPr lang="en-AU" sz="1600" dirty="0">
                <a:latin typeface="Calibri" panose="020F0502020204030204" pitchFamily="34" charset="0"/>
                <a:cs typeface="Calibri" panose="020F0502020204030204" pitchFamily="34" charset="0"/>
              </a:rPr>
              <a:t>, 1991)</a:t>
            </a:r>
          </a:p>
          <a:p>
            <a:r>
              <a:rPr lang="en-AU" sz="1600" dirty="0">
                <a:latin typeface="Calibri" panose="020F0502020204030204" pitchFamily="34" charset="0"/>
                <a:cs typeface="Calibri" panose="020F0502020204030204" pitchFamily="34" charset="0"/>
              </a:rPr>
              <a:t>Other factors include epigenetic and environmental factors (Amann &amp; </a:t>
            </a:r>
            <a:r>
              <a:rPr lang="en-AU" sz="1600" dirty="0" err="1">
                <a:latin typeface="Calibri" panose="020F0502020204030204" pitchFamily="34" charset="0"/>
                <a:cs typeface="Calibri" panose="020F0502020204030204" pitchFamily="34" charset="0"/>
              </a:rPr>
              <a:t>Veeramachaneni</a:t>
            </a:r>
            <a:r>
              <a:rPr lang="en-AU" sz="1600" dirty="0">
                <a:latin typeface="Calibri" panose="020F0502020204030204" pitchFamily="34" charset="0"/>
                <a:cs typeface="Calibri" panose="020F0502020204030204" pitchFamily="34" charset="0"/>
              </a:rPr>
              <a:t> 2007).</a:t>
            </a:r>
          </a:p>
        </p:txBody>
      </p:sp>
    </p:spTree>
    <p:extLst>
      <p:ext uri="{BB962C8B-B14F-4D97-AF65-F5344CB8AC3E}">
        <p14:creationId xmlns:p14="http://schemas.microsoft.com/office/powerpoint/2010/main" val="100725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D28-30A5-4441-9E94-555AB7F86C8C}"/>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(Over 10%)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Cancer  11.5%</a:t>
            </a:r>
          </a:p>
        </p:txBody>
      </p:sp>
      <p:sp>
        <p:nvSpPr>
          <p:cNvPr id="3" name="Content Placeholder 2">
            <a:extLst>
              <a:ext uri="{FF2B5EF4-FFF2-40B4-BE49-F238E27FC236}">
                <a16:creationId xmlns:a16="http://schemas.microsoft.com/office/drawing/2014/main" id="{EEAC13C4-983F-4155-AF43-DDE91CB35F7B}"/>
              </a:ext>
            </a:extLst>
          </p:cNvPr>
          <p:cNvSpPr>
            <a:spLocks noGrp="1"/>
          </p:cNvSpPr>
          <p:nvPr>
            <p:ph idx="1"/>
          </p:nvPr>
        </p:nvSpPr>
        <p:spPr>
          <a:xfrm>
            <a:off x="2589212" y="2133599"/>
            <a:ext cx="8915400" cy="4348681"/>
          </a:xfrm>
        </p:spPr>
        <p:txBody>
          <a:bodyPr>
            <a:normAutofit fontScale="47500" lnSpcReduction="20000"/>
          </a:bodyPr>
          <a:lstStyle/>
          <a:p>
            <a:endParaRPr lang="en-AU" dirty="0">
              <a:latin typeface="Calibri" panose="020F0502020204030204" pitchFamily="34" charset="0"/>
              <a:cs typeface="Calibri" panose="020F0502020204030204" pitchFamily="34" charset="0"/>
            </a:endParaRPr>
          </a:p>
          <a:p>
            <a:endParaRPr lang="en-AU" sz="4200" dirty="0">
              <a:latin typeface="Calibri" panose="020F0502020204030204" pitchFamily="34" charset="0"/>
              <a:cs typeface="Calibri" panose="020F0502020204030204" pitchFamily="34" charset="0"/>
            </a:endParaRPr>
          </a:p>
          <a:p>
            <a:r>
              <a:rPr lang="en-AU" sz="4200" dirty="0">
                <a:latin typeface="Calibri" panose="020F0502020204030204" pitchFamily="34" charset="0"/>
                <a:cs typeface="Calibri" panose="020F0502020204030204" pitchFamily="34" charset="0"/>
              </a:rPr>
              <a:t>11.5% of BSD diagnosed with cancer</a:t>
            </a:r>
          </a:p>
          <a:p>
            <a:r>
              <a:rPr lang="en-AU" sz="4200" dirty="0">
                <a:latin typeface="Calibri" panose="020F0502020204030204" pitchFamily="34" charset="0"/>
                <a:cs typeface="Calibri" panose="020F0502020204030204" pitchFamily="34" charset="0"/>
              </a:rPr>
              <a:t>Stomach cancer- 5.6% </a:t>
            </a:r>
            <a:r>
              <a:rPr lang="en-AU" sz="4200" dirty="0" err="1">
                <a:latin typeface="Calibri" panose="020F0502020204030204" pitchFamily="34" charset="0"/>
                <a:cs typeface="Calibri" panose="020F0502020204030204" pitchFamily="34" charset="0"/>
              </a:rPr>
              <a:t>Groenendael</a:t>
            </a:r>
            <a:r>
              <a:rPr lang="en-AU" sz="4200" dirty="0">
                <a:latin typeface="Calibri" panose="020F0502020204030204" pitchFamily="34" charset="0"/>
                <a:cs typeface="Calibri" panose="020F0502020204030204" pitchFamily="34" charset="0"/>
              </a:rPr>
              <a:t>; 3.8% </a:t>
            </a:r>
            <a:r>
              <a:rPr lang="en-AU" sz="4200" dirty="0" err="1">
                <a:latin typeface="Calibri" panose="020F0502020204030204" pitchFamily="34" charset="0"/>
                <a:cs typeface="Calibri" panose="020F0502020204030204" pitchFamily="34" charset="0"/>
              </a:rPr>
              <a:t>Tervueren</a:t>
            </a:r>
            <a:endParaRPr lang="en-AU" sz="4200" dirty="0">
              <a:latin typeface="Calibri" panose="020F0502020204030204" pitchFamily="34" charset="0"/>
              <a:cs typeface="Calibri" panose="020F0502020204030204" pitchFamily="34" charset="0"/>
            </a:endParaRPr>
          </a:p>
          <a:p>
            <a:r>
              <a:rPr lang="en-AU" sz="4200" dirty="0">
                <a:latin typeface="Calibri" panose="020F0502020204030204" pitchFamily="34" charset="0"/>
                <a:cs typeface="Calibri" panose="020F0502020204030204" pitchFamily="34" charset="0"/>
              </a:rPr>
              <a:t>OFA survey - A Belgian </a:t>
            </a:r>
            <a:r>
              <a:rPr lang="en-AU" sz="4200" dirty="0" err="1">
                <a:latin typeface="Calibri" panose="020F0502020204030204" pitchFamily="34" charset="0"/>
                <a:cs typeface="Calibri" panose="020F0502020204030204" pitchFamily="34" charset="0"/>
              </a:rPr>
              <a:t>Tervuren</a:t>
            </a:r>
            <a:r>
              <a:rPr lang="en-AU" sz="4200" dirty="0">
                <a:latin typeface="Calibri" panose="020F0502020204030204" pitchFamily="34" charset="0"/>
                <a:cs typeface="Calibri" panose="020F0502020204030204" pitchFamily="34" charset="0"/>
              </a:rPr>
              <a:t> Health Survey 2014 – Deceased Dogs (2006 - 2014) - 39.9% died from cancer -  stomach cancer 10%</a:t>
            </a:r>
          </a:p>
          <a:p>
            <a:r>
              <a:rPr lang="en-AU" sz="4200" dirty="0">
                <a:latin typeface="Calibri" panose="020F0502020204030204" pitchFamily="34" charset="0"/>
                <a:cs typeface="Calibri" panose="020F0502020204030204" pitchFamily="34" charset="0"/>
              </a:rPr>
              <a:t>Kennel Club Dog Health Survey (2014), cancer in 3.57% of </a:t>
            </a:r>
            <a:r>
              <a:rPr lang="en-AU" sz="4200" dirty="0" err="1">
                <a:latin typeface="Calibri" panose="020F0502020204030204" pitchFamily="34" charset="0"/>
                <a:cs typeface="Calibri" panose="020F0502020204030204" pitchFamily="34" charset="0"/>
              </a:rPr>
              <a:t>Groenendael</a:t>
            </a:r>
            <a:r>
              <a:rPr lang="en-AU" sz="4200" dirty="0">
                <a:latin typeface="Calibri" panose="020F0502020204030204" pitchFamily="34" charset="0"/>
                <a:cs typeface="Calibri" panose="020F0502020204030204" pitchFamily="34" charset="0"/>
              </a:rPr>
              <a:t> and 3.41% of </a:t>
            </a:r>
            <a:r>
              <a:rPr lang="en-AU" sz="4200" dirty="0" err="1">
                <a:latin typeface="Calibri" panose="020F0502020204030204" pitchFamily="34" charset="0"/>
                <a:cs typeface="Calibri" panose="020F0502020204030204" pitchFamily="34" charset="0"/>
              </a:rPr>
              <a:t>Tervueren</a:t>
            </a:r>
            <a:r>
              <a:rPr lang="en-AU" sz="4200" dirty="0">
                <a:latin typeface="Calibri" panose="020F0502020204030204" pitchFamily="34" charset="0"/>
                <a:cs typeface="Calibri" panose="020F0502020204030204" pitchFamily="34" charset="0"/>
              </a:rPr>
              <a:t> .</a:t>
            </a:r>
          </a:p>
          <a:p>
            <a:r>
              <a:rPr lang="en-AU" sz="4200" dirty="0" err="1">
                <a:latin typeface="Calibri" panose="020F0502020204030204" pitchFamily="34" charset="0"/>
                <a:cs typeface="Calibri" panose="020F0502020204030204" pitchFamily="34" charset="0"/>
              </a:rPr>
              <a:t>Seim-Wikse</a:t>
            </a:r>
            <a:r>
              <a:rPr lang="en-AU" sz="4200" dirty="0">
                <a:latin typeface="Calibri" panose="020F0502020204030204" pitchFamily="34" charset="0"/>
                <a:cs typeface="Calibri" panose="020F0502020204030204" pitchFamily="34" charset="0"/>
              </a:rPr>
              <a:t>, </a:t>
            </a:r>
            <a:r>
              <a:rPr lang="en-AU" sz="4200" dirty="0" err="1">
                <a:latin typeface="Calibri" panose="020F0502020204030204" pitchFamily="34" charset="0"/>
                <a:cs typeface="Calibri" panose="020F0502020204030204" pitchFamily="34" charset="0"/>
              </a:rPr>
              <a:t>Jörundsson</a:t>
            </a:r>
            <a:r>
              <a:rPr lang="en-AU" sz="4200" dirty="0">
                <a:latin typeface="Calibri" panose="020F0502020204030204" pitchFamily="34" charset="0"/>
                <a:cs typeface="Calibri" panose="020F0502020204030204" pitchFamily="34" charset="0"/>
              </a:rPr>
              <a:t>, and </a:t>
            </a:r>
            <a:r>
              <a:rPr lang="en-AU" sz="4200" dirty="0" err="1">
                <a:latin typeface="Calibri" panose="020F0502020204030204" pitchFamily="34" charset="0"/>
                <a:cs typeface="Calibri" panose="020F0502020204030204" pitchFamily="34" charset="0"/>
              </a:rPr>
              <a:t>Nødtvedt</a:t>
            </a:r>
            <a:r>
              <a:rPr lang="en-AU" sz="4200" dirty="0">
                <a:latin typeface="Calibri" panose="020F0502020204030204" pitchFamily="34" charset="0"/>
                <a:cs typeface="Calibri" panose="020F0502020204030204" pitchFamily="34" charset="0"/>
              </a:rPr>
              <a:t> (2013) – </a:t>
            </a:r>
            <a:r>
              <a:rPr lang="en-AU" sz="4200" dirty="0" err="1">
                <a:latin typeface="Calibri" panose="020F0502020204030204" pitchFamily="34" charset="0"/>
                <a:cs typeface="Calibri" panose="020F0502020204030204" pitchFamily="34" charset="0"/>
              </a:rPr>
              <a:t>Tervueren</a:t>
            </a:r>
            <a:r>
              <a:rPr lang="en-AU" sz="4200" dirty="0">
                <a:latin typeface="Calibri" panose="020F0502020204030204" pitchFamily="34" charset="0"/>
                <a:cs typeface="Calibri" panose="020F0502020204030204" pitchFamily="34" charset="0"/>
              </a:rPr>
              <a:t> 56 times more likely to be diagnosed with gastric carcinoma than the average breed</a:t>
            </a:r>
          </a:p>
          <a:p>
            <a:pPr marL="0" indent="0">
              <a:buNone/>
            </a:pPr>
            <a:endParaRPr lang="en-AU" sz="4200" dirty="0">
              <a:solidFill>
                <a:schemeClr val="tx1"/>
              </a:solidFill>
              <a:latin typeface="Calibri" panose="020F0502020204030204" pitchFamily="34" charset="0"/>
              <a:cs typeface="Calibri" panose="020F0502020204030204" pitchFamily="34" charset="0"/>
            </a:endParaRPr>
          </a:p>
          <a:p>
            <a:pPr marL="0" indent="0">
              <a:buNone/>
            </a:pPr>
            <a:r>
              <a:rPr lang="en-AU" sz="4200" dirty="0">
                <a:latin typeface="Calibri" panose="020F0502020204030204" pitchFamily="34" charset="0"/>
                <a:cs typeface="Calibri" panose="020F0502020204030204" pitchFamily="34" charset="0"/>
              </a:rPr>
              <a:t>💡 International Register of Belgian Shepherds with Stomach Cancer </a:t>
            </a:r>
          </a:p>
        </p:txBody>
      </p:sp>
    </p:spTree>
    <p:extLst>
      <p:ext uri="{BB962C8B-B14F-4D97-AF65-F5344CB8AC3E}">
        <p14:creationId xmlns:p14="http://schemas.microsoft.com/office/powerpoint/2010/main" val="212924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35B5-2E38-4945-B7D4-10156267E840}"/>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Missing Teeth – 8.65% </a:t>
            </a:r>
            <a:r>
              <a:rPr lang="en-AU" sz="2000" b="1" dirty="0">
                <a:latin typeface="Cambria" panose="02040503050406030204" pitchFamily="18" charset="0"/>
                <a:ea typeface="Cambria" panose="02040503050406030204" pitchFamily="18" charset="0"/>
              </a:rPr>
              <a:t>(7.5)</a:t>
            </a:r>
          </a:p>
        </p:txBody>
      </p:sp>
      <p:sp>
        <p:nvSpPr>
          <p:cNvPr id="3" name="Content Placeholder 2">
            <a:extLst>
              <a:ext uri="{FF2B5EF4-FFF2-40B4-BE49-F238E27FC236}">
                <a16:creationId xmlns:a16="http://schemas.microsoft.com/office/drawing/2014/main" id="{13760174-D319-4A19-AFD3-C28D485EDF6D}"/>
              </a:ext>
            </a:extLst>
          </p:cNvPr>
          <p:cNvSpPr>
            <a:spLocks noGrp="1"/>
          </p:cNvSpPr>
          <p:nvPr>
            <p:ph idx="1"/>
          </p:nvPr>
        </p:nvSpPr>
        <p:spPr/>
        <p:txBody>
          <a:bodyPr/>
          <a:lstStyle/>
          <a:p>
            <a:pPr marL="0" indent="0">
              <a:buNone/>
            </a:pPr>
            <a:endParaRPr lang="en-AU" dirty="0">
              <a:latin typeface="Calibri" panose="020F0502020204030204" pitchFamily="34" charset="0"/>
              <a:cs typeface="Calibri" panose="020F0502020204030204" pitchFamily="34" charset="0"/>
            </a:endParaRPr>
          </a:p>
          <a:p>
            <a:pPr marL="0" indent="0">
              <a:buNone/>
            </a:pPr>
            <a:r>
              <a:rPr lang="en-AU" sz="2400" dirty="0">
                <a:latin typeface="Calibri" panose="020F0502020204030204" pitchFamily="34" charset="0"/>
                <a:cs typeface="Calibri" panose="020F0502020204030204" pitchFamily="34" charset="0"/>
              </a:rPr>
              <a:t>The BSD should have “strong, white teeth, regularly and strongly set in well-developed jaws. Scissor bite, a pincer bite that is preferred by sheep and livestock herders is tolerated. Complete dentition according to the dental formula. The absence of two premolars 1 (2 P1) is tolerated and the molars 3 (M3) are not taken into consideration” (ANKC, 2014). </a:t>
            </a:r>
          </a:p>
        </p:txBody>
      </p:sp>
    </p:spTree>
    <p:extLst>
      <p:ext uri="{BB962C8B-B14F-4D97-AF65-F5344CB8AC3E}">
        <p14:creationId xmlns:p14="http://schemas.microsoft.com/office/powerpoint/2010/main" val="139380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1F9A-0075-4122-B6DD-875B6E5745E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Missing Teeth – 8.65% </a:t>
            </a:r>
            <a:r>
              <a:rPr lang="en-AU" sz="2000" b="1" dirty="0">
                <a:latin typeface="Cambria" panose="02040503050406030204" pitchFamily="18" charset="0"/>
                <a:ea typeface="Cambria" panose="02040503050406030204" pitchFamily="18" charset="0"/>
              </a:rPr>
              <a:t>(7.5)</a:t>
            </a:r>
            <a:endParaRPr lang="en-AU" sz="4000" b="1" dirty="0">
              <a:latin typeface="Cambria" panose="02040503050406030204" pitchFamily="18" charset="0"/>
              <a:ea typeface="Cambria" panose="02040503050406030204" pitchFamily="18" charset="0"/>
            </a:endParaRPr>
          </a:p>
        </p:txBody>
      </p:sp>
      <p:pic>
        <p:nvPicPr>
          <p:cNvPr id="4" name="Content Placeholder 3">
            <a:extLst>
              <a:ext uri="{FF2B5EF4-FFF2-40B4-BE49-F238E27FC236}">
                <a16:creationId xmlns:a16="http://schemas.microsoft.com/office/drawing/2014/main" id="{354CBAC3-9A24-4AF8-A999-EDA64F74F30A}"/>
              </a:ext>
            </a:extLst>
          </p:cNvPr>
          <p:cNvPicPr>
            <a:picLocks noGrp="1" noChangeAspect="1"/>
          </p:cNvPicPr>
          <p:nvPr>
            <p:ph idx="1"/>
          </p:nvPr>
        </p:nvPicPr>
        <p:blipFill>
          <a:blip r:embed="rId2"/>
          <a:stretch>
            <a:fillRect/>
          </a:stretch>
        </p:blipFill>
        <p:spPr>
          <a:xfrm>
            <a:off x="4180482" y="2247328"/>
            <a:ext cx="5732861" cy="3550793"/>
          </a:xfrm>
          <a:prstGeom prst="rect">
            <a:avLst/>
          </a:prstGeom>
        </p:spPr>
      </p:pic>
    </p:spTree>
    <p:extLst>
      <p:ext uri="{BB962C8B-B14F-4D97-AF65-F5344CB8AC3E}">
        <p14:creationId xmlns:p14="http://schemas.microsoft.com/office/powerpoint/2010/main" val="358885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FC17-7964-4824-97D1-144999FD2A53}"/>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Missing Teeth – 8.65%</a:t>
            </a:r>
            <a:r>
              <a:rPr lang="en-AU" sz="2000" dirty="0">
                <a:latin typeface="Cambria" panose="02040503050406030204" pitchFamily="18" charset="0"/>
                <a:ea typeface="Cambria" panose="02040503050406030204" pitchFamily="18" charset="0"/>
              </a:rPr>
              <a:t> </a:t>
            </a:r>
            <a:r>
              <a:rPr lang="en-AU" sz="2000" b="1" dirty="0">
                <a:latin typeface="Cambria" panose="02040503050406030204" pitchFamily="18" charset="0"/>
                <a:ea typeface="Cambria" panose="02040503050406030204" pitchFamily="18" charset="0"/>
              </a:rPr>
              <a:t>(7.5)</a:t>
            </a:r>
            <a:endParaRPr lang="en-AU" sz="40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EE60B224-51E8-4E97-A313-19F701C178B8}"/>
              </a:ext>
            </a:extLst>
          </p:cNvPr>
          <p:cNvSpPr>
            <a:spLocks noGrp="1"/>
          </p:cNvSpPr>
          <p:nvPr>
            <p:ph idx="1"/>
          </p:nvPr>
        </p:nvSpPr>
        <p:spPr>
          <a:xfrm>
            <a:off x="2589212" y="2242242"/>
            <a:ext cx="8915400" cy="3777622"/>
          </a:xfrm>
        </p:spPr>
        <p:txBody>
          <a:bodyPr>
            <a:normAutofit fontScale="77500" lnSpcReduction="20000"/>
          </a:bodyPr>
          <a:lstStyle/>
          <a:p>
            <a:r>
              <a:rPr lang="en-AU" sz="2000" dirty="0">
                <a:latin typeface="Calibri" panose="020F0502020204030204" pitchFamily="34" charset="0"/>
                <a:cs typeface="Calibri" panose="020F0502020204030204" pitchFamily="34" charset="0"/>
              </a:rPr>
              <a:t>Inheritance of missing teeth appears to be complex, with limited research available </a:t>
            </a:r>
          </a:p>
          <a:p>
            <a:r>
              <a:rPr lang="en-AU" sz="2000" dirty="0">
                <a:latin typeface="Calibri" panose="020F0502020204030204" pitchFamily="34" charset="0"/>
                <a:cs typeface="Calibri" panose="020F0502020204030204" pitchFamily="34" charset="0"/>
              </a:rPr>
              <a:t>Almost 90% of the BSD surveyed had full dentition, with 8.65% reported as having missing teeth</a:t>
            </a:r>
          </a:p>
          <a:p>
            <a:r>
              <a:rPr lang="en-AU" sz="2000" dirty="0">
                <a:latin typeface="Calibri" panose="020F0502020204030204" pitchFamily="34" charset="0"/>
                <a:cs typeface="Calibri" panose="020F0502020204030204" pitchFamily="34" charset="0"/>
              </a:rPr>
              <a:t>Six cases of missing teeth were related to injury/old age etc… </a:t>
            </a:r>
            <a:r>
              <a:rPr lang="en-AU" sz="2000" b="1" dirty="0">
                <a:latin typeface="Calibri" panose="020F0502020204030204" pitchFamily="34" charset="0"/>
                <a:cs typeface="Calibri" panose="020F0502020204030204" pitchFamily="34" charset="0"/>
              </a:rPr>
              <a:t>7.5%</a:t>
            </a:r>
            <a:r>
              <a:rPr lang="en-AU" sz="2000" dirty="0">
                <a:latin typeface="Calibri" panose="020F0502020204030204" pitchFamily="34" charset="0"/>
                <a:cs typeface="Calibri" panose="020F0502020204030204" pitchFamily="34" charset="0"/>
              </a:rPr>
              <a:t> related to other causes</a:t>
            </a:r>
          </a:p>
          <a:p>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11.2%;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6.1%</a:t>
            </a:r>
          </a:p>
          <a:p>
            <a:r>
              <a:rPr lang="en-AU" sz="2000" dirty="0">
                <a:latin typeface="Calibri" panose="020F0502020204030204" pitchFamily="34" charset="0"/>
                <a:cs typeface="Calibri" panose="020F0502020204030204" pitchFamily="34" charset="0"/>
              </a:rPr>
              <a:t>The OFA Disease Database (as of 2018) graded dentition in 6.5% of </a:t>
            </a:r>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8.40% of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and 4.76% of Malinois as ‘abnormal’ (OFA, 2018)</a:t>
            </a:r>
          </a:p>
          <a:p>
            <a:r>
              <a:rPr lang="en-AU" sz="2000" dirty="0">
                <a:latin typeface="Calibri" panose="020F0502020204030204" pitchFamily="34" charset="0"/>
                <a:cs typeface="Calibri" panose="020F0502020204030204" pitchFamily="34" charset="0"/>
              </a:rPr>
              <a:t>The Dentition Database, OFA, USA - established in late 2011</a:t>
            </a:r>
          </a:p>
          <a:p>
            <a:r>
              <a:rPr lang="en-AU" sz="2000" dirty="0">
                <a:latin typeface="Calibri" panose="020F0502020204030204" pitchFamily="34" charset="0"/>
                <a:cs typeface="Calibri" panose="020F0502020204030204" pitchFamily="34" charset="0"/>
              </a:rPr>
              <a:t> Certifies dogs with all adult teeth fully erupted</a:t>
            </a:r>
          </a:p>
          <a:p>
            <a:r>
              <a:rPr lang="en-AU" sz="2000" dirty="0">
                <a:latin typeface="Calibri" panose="020F0502020204030204" pitchFamily="34" charset="0"/>
                <a:cs typeface="Calibri" panose="020F0502020204030204" pitchFamily="34" charset="0"/>
              </a:rPr>
              <a:t>Each dog is examined and classified by a licensed veterinarian - determines whether all adult teeth are fully erupted, identify any persistent (retained) deciduous teeth, as well as any missing teeth </a:t>
            </a: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 The Dentition Database Exam Form</a:t>
            </a:r>
          </a:p>
          <a:p>
            <a:pPr marL="0" indent="0">
              <a:buNone/>
            </a:pPr>
            <a:endParaRPr lang="en-AU" dirty="0"/>
          </a:p>
        </p:txBody>
      </p:sp>
    </p:spTree>
    <p:extLst>
      <p:ext uri="{BB962C8B-B14F-4D97-AF65-F5344CB8AC3E}">
        <p14:creationId xmlns:p14="http://schemas.microsoft.com/office/powerpoint/2010/main" val="2743363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8CEC-006D-4D74-9C52-2BF261210F22}"/>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Skin Disorders – 8.27% </a:t>
            </a:r>
          </a:p>
        </p:txBody>
      </p:sp>
      <p:sp>
        <p:nvSpPr>
          <p:cNvPr id="3" name="Content Placeholder 2">
            <a:extLst>
              <a:ext uri="{FF2B5EF4-FFF2-40B4-BE49-F238E27FC236}">
                <a16:creationId xmlns:a16="http://schemas.microsoft.com/office/drawing/2014/main" id="{B2E4564D-0AA9-42CF-B4C5-016BF7C042FD}"/>
              </a:ext>
            </a:extLst>
          </p:cNvPr>
          <p:cNvSpPr>
            <a:spLocks noGrp="1"/>
          </p:cNvSpPr>
          <p:nvPr>
            <p:ph idx="1"/>
          </p:nvPr>
        </p:nvSpPr>
        <p:spPr/>
        <p:txBody>
          <a:bodyPr/>
          <a:lstStyle/>
          <a:p>
            <a:endParaRPr lang="en-AU" dirty="0">
              <a:latin typeface="Calibri" panose="020F0502020204030204" pitchFamily="34" charset="0"/>
              <a:cs typeface="Calibri" panose="020F0502020204030204" pitchFamily="34" charset="0"/>
            </a:endParaRPr>
          </a:p>
          <a:p>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7.8%; Malinois 9.4%;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7.6%</a:t>
            </a:r>
          </a:p>
          <a:p>
            <a:r>
              <a:rPr lang="en-AU" sz="2000" dirty="0">
                <a:latin typeface="Calibri" panose="020F0502020204030204" pitchFamily="34" charset="0"/>
                <a:cs typeface="Calibri" panose="020F0502020204030204" pitchFamily="34" charset="0"/>
              </a:rPr>
              <a:t>Majority reported as unknown causes (just under 33%) </a:t>
            </a:r>
          </a:p>
          <a:p>
            <a:r>
              <a:rPr lang="en-AU" sz="2000" dirty="0">
                <a:latin typeface="Calibri" panose="020F0502020204030204" pitchFamily="34" charset="0"/>
                <a:cs typeface="Calibri" panose="020F0502020204030204" pitchFamily="34" charset="0"/>
              </a:rPr>
              <a:t>Food sensitivity (just under 14%) </a:t>
            </a:r>
          </a:p>
          <a:p>
            <a:r>
              <a:rPr lang="en-AU" sz="2000" dirty="0">
                <a:latin typeface="Calibri" panose="020F0502020204030204" pitchFamily="34" charset="0"/>
                <a:cs typeface="Calibri" panose="020F0502020204030204" pitchFamily="34" charset="0"/>
              </a:rPr>
              <a:t>Flea sensitivity (just under 12%) </a:t>
            </a:r>
          </a:p>
          <a:p>
            <a:r>
              <a:rPr lang="en-AU" sz="2000" dirty="0">
                <a:latin typeface="Calibri" panose="020F0502020204030204" pitchFamily="34" charset="0"/>
                <a:cs typeface="Calibri" panose="020F0502020204030204" pitchFamily="34" charset="0"/>
              </a:rPr>
              <a:t>Kennel Club Dog Health Survey (2014) noted </a:t>
            </a:r>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and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as experiencing hypersensitivity skin disorders of 7.14% and 2.27%, and chronic itching 1.79% and 1.14%  </a:t>
            </a:r>
          </a:p>
          <a:p>
            <a:pPr marL="0" indent="0">
              <a:buNone/>
            </a:pP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97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0E15-F40E-4563-AC34-CE12E579C294}"/>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Seizures – 5.6 %</a:t>
            </a:r>
          </a:p>
        </p:txBody>
      </p:sp>
      <p:sp>
        <p:nvSpPr>
          <p:cNvPr id="3" name="Content Placeholder 2">
            <a:extLst>
              <a:ext uri="{FF2B5EF4-FFF2-40B4-BE49-F238E27FC236}">
                <a16:creationId xmlns:a16="http://schemas.microsoft.com/office/drawing/2014/main" id="{EA4FBB14-20E2-494E-A4A3-C43608A7A76D}"/>
              </a:ext>
            </a:extLst>
          </p:cNvPr>
          <p:cNvSpPr>
            <a:spLocks noGrp="1"/>
          </p:cNvSpPr>
          <p:nvPr>
            <p:ph idx="1"/>
          </p:nvPr>
        </p:nvSpPr>
        <p:spPr>
          <a:xfrm>
            <a:off x="2589212" y="2133599"/>
            <a:ext cx="8915400" cy="4584071"/>
          </a:xfrm>
        </p:spPr>
        <p:txBody>
          <a:bodyPr>
            <a:noAutofit/>
          </a:bodyPr>
          <a:lstStyle/>
          <a:p>
            <a:r>
              <a:rPr lang="en-AU" dirty="0">
                <a:latin typeface="Calibri" panose="020F0502020204030204" pitchFamily="34" charset="0"/>
                <a:cs typeface="Calibri" panose="020F0502020204030204" pitchFamily="34" charset="0"/>
              </a:rPr>
              <a:t>Just over 10% of surveyed BSD’s had experienced nervous system conditions </a:t>
            </a:r>
          </a:p>
          <a:p>
            <a:r>
              <a:rPr lang="en-AU" dirty="0">
                <a:latin typeface="Calibri" panose="020F0502020204030204" pitchFamily="34" charset="0"/>
                <a:cs typeface="Calibri" panose="020F0502020204030204" pitchFamily="34" charset="0"/>
              </a:rPr>
              <a:t>Over half of this percentage was seizure related (6.1% </a:t>
            </a:r>
            <a:r>
              <a:rPr lang="en-AU" dirty="0" err="1">
                <a:latin typeface="Calibri" panose="020F0502020204030204" pitchFamily="34" charset="0"/>
                <a:cs typeface="Calibri" panose="020F0502020204030204" pitchFamily="34" charset="0"/>
              </a:rPr>
              <a:t>Groenendael</a:t>
            </a:r>
            <a:r>
              <a:rPr lang="en-AU" dirty="0">
                <a:latin typeface="Calibri" panose="020F0502020204030204" pitchFamily="34" charset="0"/>
                <a:cs typeface="Calibri" panose="020F0502020204030204" pitchFamily="34" charset="0"/>
              </a:rPr>
              <a:t>; 3% </a:t>
            </a:r>
            <a:r>
              <a:rPr lang="en-AU" dirty="0" err="1">
                <a:latin typeface="Calibri" panose="020F0502020204030204" pitchFamily="34" charset="0"/>
                <a:cs typeface="Calibri" panose="020F0502020204030204" pitchFamily="34" charset="0"/>
              </a:rPr>
              <a:t>Tervueren</a:t>
            </a:r>
            <a:r>
              <a:rPr lang="en-AU" dirty="0">
                <a:latin typeface="Calibri" panose="020F0502020204030204" pitchFamily="34" charset="0"/>
                <a:cs typeface="Calibri" panose="020F0502020204030204" pitchFamily="34" charset="0"/>
              </a:rPr>
              <a:t>, 13.3% </a:t>
            </a:r>
            <a:r>
              <a:rPr lang="en-AU" dirty="0" err="1">
                <a:latin typeface="Calibri" panose="020F0502020204030204" pitchFamily="34" charset="0"/>
                <a:cs typeface="Calibri" panose="020F0502020204030204" pitchFamily="34" charset="0"/>
              </a:rPr>
              <a:t>Laekenois</a:t>
            </a:r>
            <a:r>
              <a:rPr lang="en-AU" dirty="0">
                <a:latin typeface="Calibri" panose="020F0502020204030204" pitchFamily="34" charset="0"/>
                <a:cs typeface="Calibri" panose="020F0502020204030204" pitchFamily="34" charset="0"/>
              </a:rPr>
              <a:t>)</a:t>
            </a:r>
          </a:p>
          <a:p>
            <a:r>
              <a:rPr lang="en-AU" dirty="0">
                <a:latin typeface="Calibri" panose="020F0502020204030204" pitchFamily="34" charset="0"/>
                <a:cs typeface="Calibri" panose="020F0502020204030204" pitchFamily="34" charset="0"/>
              </a:rPr>
              <a:t>28% of these BSD were reported as being diagnosed by a veterinary as suffering from idiopathic epilepsy (</a:t>
            </a:r>
            <a:r>
              <a:rPr lang="en-AU" dirty="0" err="1">
                <a:latin typeface="Calibri" panose="020F0502020204030204" pitchFamily="34" charset="0"/>
                <a:cs typeface="Calibri" panose="020F0502020204030204" pitchFamily="34" charset="0"/>
              </a:rPr>
              <a:t>Groenendael</a:t>
            </a:r>
            <a:r>
              <a:rPr lang="en-AU" dirty="0">
                <a:latin typeface="Calibri" panose="020F0502020204030204" pitchFamily="34" charset="0"/>
                <a:cs typeface="Calibri" panose="020F0502020204030204" pitchFamily="34" charset="0"/>
              </a:rPr>
              <a:t> and </a:t>
            </a:r>
            <a:r>
              <a:rPr lang="en-AU" dirty="0" err="1">
                <a:latin typeface="Calibri" panose="020F0502020204030204" pitchFamily="34" charset="0"/>
                <a:cs typeface="Calibri" panose="020F0502020204030204" pitchFamily="34" charset="0"/>
              </a:rPr>
              <a:t>Tervueren</a:t>
            </a:r>
            <a:r>
              <a:rPr lang="en-AU" dirty="0">
                <a:latin typeface="Calibri" panose="020F0502020204030204" pitchFamily="34" charset="0"/>
                <a:cs typeface="Calibri" panose="020F0502020204030204" pitchFamily="34" charset="0"/>
              </a:rPr>
              <a:t>)</a:t>
            </a:r>
          </a:p>
          <a:p>
            <a:r>
              <a:rPr lang="en-AU" dirty="0">
                <a:latin typeface="Calibri" panose="020F0502020204030204" pitchFamily="34" charset="0"/>
                <a:cs typeface="Calibri" panose="020F0502020204030204" pitchFamily="34" charset="0"/>
              </a:rPr>
              <a:t>Kennel Club Dog Health Survey (2014) reported seizures in 5.45% of </a:t>
            </a:r>
            <a:r>
              <a:rPr lang="en-AU" dirty="0" err="1">
                <a:latin typeface="Calibri" panose="020F0502020204030204" pitchFamily="34" charset="0"/>
                <a:cs typeface="Calibri" panose="020F0502020204030204" pitchFamily="34" charset="0"/>
              </a:rPr>
              <a:t>Groenendael</a:t>
            </a:r>
            <a:r>
              <a:rPr lang="en-AU" dirty="0">
                <a:latin typeface="Calibri" panose="020F0502020204030204" pitchFamily="34" charset="0"/>
                <a:cs typeface="Calibri" panose="020F0502020204030204" pitchFamily="34" charset="0"/>
              </a:rPr>
              <a:t> and 5.7% of </a:t>
            </a:r>
            <a:r>
              <a:rPr lang="en-AU" dirty="0" err="1">
                <a:latin typeface="Calibri" panose="020F0502020204030204" pitchFamily="34" charset="0"/>
                <a:cs typeface="Calibri" panose="020F0502020204030204" pitchFamily="34" charset="0"/>
              </a:rPr>
              <a:t>Tervueren</a:t>
            </a:r>
            <a:r>
              <a:rPr lang="en-AU" dirty="0">
                <a:latin typeface="Calibri" panose="020F0502020204030204" pitchFamily="34" charset="0"/>
                <a:cs typeface="Calibri" panose="020F0502020204030204" pitchFamily="34" charset="0"/>
              </a:rPr>
              <a:t>  </a:t>
            </a:r>
          </a:p>
          <a:p>
            <a:r>
              <a:rPr lang="en-AU" dirty="0">
                <a:latin typeface="Calibri" panose="020F0502020204030204" pitchFamily="34" charset="0"/>
                <a:cs typeface="Calibri" panose="020F0502020204030204" pitchFamily="34" charset="0"/>
              </a:rPr>
              <a:t>OFA survey of 581 </a:t>
            </a:r>
            <a:r>
              <a:rPr lang="en-AU" dirty="0" err="1">
                <a:latin typeface="Calibri" panose="020F0502020204030204" pitchFamily="34" charset="0"/>
                <a:cs typeface="Calibri" panose="020F0502020204030204" pitchFamily="34" charset="0"/>
              </a:rPr>
              <a:t>Groenendael’s</a:t>
            </a:r>
            <a:r>
              <a:rPr lang="en-AU" dirty="0">
                <a:latin typeface="Calibri" panose="020F0502020204030204" pitchFamily="34" charset="0"/>
                <a:cs typeface="Calibri" panose="020F0502020204030204" pitchFamily="34" charset="0"/>
              </a:rPr>
              <a:t> (n.d.) 6.4% had been diagnosed with idiopathic epilepsy, and 2.4% with occasional/random seizures  </a:t>
            </a:r>
          </a:p>
          <a:p>
            <a:r>
              <a:rPr lang="en-AU" dirty="0" err="1">
                <a:latin typeface="Calibri" panose="020F0502020204030204" pitchFamily="34" charset="0"/>
                <a:cs typeface="Calibri" panose="020F0502020204030204" pitchFamily="34" charset="0"/>
              </a:rPr>
              <a:t>Gullov</a:t>
            </a:r>
            <a:r>
              <a:rPr lang="en-AU" dirty="0">
                <a:latin typeface="Calibri" panose="020F0502020204030204" pitchFamily="34" charset="0"/>
                <a:cs typeface="Calibri" panose="020F0502020204030204" pitchFamily="34" charset="0"/>
              </a:rPr>
              <a:t>, Toft and Berendt (2012) stated “Belgian shepherds suffer from focal genetic epilepsy. The prevalence of epilepsy has been estimated to 9.5% in the breed” (p. 1115).</a:t>
            </a:r>
          </a:p>
          <a:p>
            <a:pPr marL="0" indent="0">
              <a:buNone/>
            </a:pPr>
            <a:endParaRPr lang="en-AU"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317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9029-5B34-4164-B0F6-96B29C3BFF9B}"/>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(5-9%)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Seizures – 5.6 %</a:t>
            </a:r>
          </a:p>
        </p:txBody>
      </p:sp>
      <p:sp>
        <p:nvSpPr>
          <p:cNvPr id="3" name="Content Placeholder 2">
            <a:extLst>
              <a:ext uri="{FF2B5EF4-FFF2-40B4-BE49-F238E27FC236}">
                <a16:creationId xmlns:a16="http://schemas.microsoft.com/office/drawing/2014/main" id="{5D8A6022-6472-46D1-BAF8-5481689A08AA}"/>
              </a:ext>
            </a:extLst>
          </p:cNvPr>
          <p:cNvSpPr>
            <a:spLocks noGrp="1"/>
          </p:cNvSpPr>
          <p:nvPr>
            <p:ph idx="1"/>
          </p:nvPr>
        </p:nvSpPr>
        <p:spPr/>
        <p:txBody>
          <a:bodyPr>
            <a:normAutofit fontScale="85000" lnSpcReduction="20000"/>
          </a:bodyPr>
          <a:lstStyle/>
          <a:p>
            <a:r>
              <a:rPr lang="en-AU" sz="2000" dirty="0">
                <a:latin typeface="Calibri" panose="020F0502020204030204" pitchFamily="34" charset="0"/>
                <a:cs typeface="Calibri" panose="020F0502020204030204" pitchFamily="34" charset="0"/>
              </a:rPr>
              <a:t>Seizures reported in nearly all breeds of dogs - typically considered to be 0.5% - 5% but can be much higher within a single breed </a:t>
            </a:r>
          </a:p>
          <a:p>
            <a:r>
              <a:rPr lang="en-AU" sz="2000" dirty="0">
                <a:latin typeface="Calibri" panose="020F0502020204030204" pitchFamily="34" charset="0"/>
                <a:cs typeface="Calibri" panose="020F0502020204030204" pitchFamily="34" charset="0"/>
              </a:rPr>
              <a:t>Research supports a hereditary basis for idiopathic epilepsy, with a variety of genetic inheritance models proposed </a:t>
            </a:r>
          </a:p>
          <a:p>
            <a:r>
              <a:rPr lang="en-AU" sz="2000" dirty="0">
                <a:latin typeface="Calibri" panose="020F0502020204030204" pitchFamily="34" charset="0"/>
                <a:cs typeface="Calibri" panose="020F0502020204030204" pitchFamily="34" charset="0"/>
              </a:rPr>
              <a:t>In the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and </a:t>
            </a:r>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described as being highly heritable with a polygenic mode of inheritance, though influenced by a single autosomal recessive locus of large effect (</a:t>
            </a:r>
            <a:r>
              <a:rPr lang="en-AU" sz="2000" dirty="0" err="1">
                <a:latin typeface="Calibri" panose="020F0502020204030204" pitchFamily="34" charset="0"/>
                <a:cs typeface="Calibri" panose="020F0502020204030204" pitchFamily="34" charset="0"/>
              </a:rPr>
              <a:t>Oberbauer</a:t>
            </a:r>
            <a:r>
              <a:rPr lang="en-AU" sz="2000" dirty="0">
                <a:latin typeface="Calibri" panose="020F0502020204030204" pitchFamily="34" charset="0"/>
                <a:cs typeface="Calibri" panose="020F0502020204030204" pitchFamily="34" charset="0"/>
              </a:rPr>
              <a:t>, Grossman, </a:t>
            </a:r>
            <a:r>
              <a:rPr lang="en-AU" sz="2000" dirty="0" err="1">
                <a:latin typeface="Calibri" panose="020F0502020204030204" pitchFamily="34" charset="0"/>
                <a:cs typeface="Calibri" panose="020F0502020204030204" pitchFamily="34" charset="0"/>
              </a:rPr>
              <a:t>Irion</a:t>
            </a:r>
            <a:r>
              <a:rPr lang="en-AU" sz="2000" dirty="0">
                <a:latin typeface="Calibri" panose="020F0502020204030204" pitchFamily="34" charset="0"/>
                <a:cs typeface="Calibri" panose="020F0502020204030204" pitchFamily="34" charset="0"/>
              </a:rPr>
              <a:t>, Schaffer, Eggleston, &amp; </a:t>
            </a:r>
            <a:r>
              <a:rPr lang="en-AU" sz="2000" dirty="0" err="1">
                <a:latin typeface="Calibri" panose="020F0502020204030204" pitchFamily="34" charset="0"/>
                <a:cs typeface="Calibri" panose="020F0502020204030204" pitchFamily="34" charset="0"/>
              </a:rPr>
              <a:t>Famula</a:t>
            </a:r>
            <a:r>
              <a:rPr lang="en-AU" sz="2000" dirty="0">
                <a:latin typeface="Calibri" panose="020F0502020204030204" pitchFamily="34" charset="0"/>
                <a:cs typeface="Calibri" panose="020F0502020204030204" pitchFamily="34" charset="0"/>
              </a:rPr>
              <a:t>, 2003)</a:t>
            </a:r>
          </a:p>
          <a:p>
            <a:r>
              <a:rPr lang="en-AU" sz="2000" dirty="0">
                <a:latin typeface="Calibri" panose="020F0502020204030204" pitchFamily="34" charset="0"/>
                <a:cs typeface="Calibri" panose="020F0502020204030204" pitchFamily="34" charset="0"/>
              </a:rPr>
              <a:t>In 2012 - a new epilepsy gene for idiopathic epilepsy in the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was found in the canine chromosome 37 (</a:t>
            </a:r>
            <a:r>
              <a:rPr lang="en-AU" sz="2000" dirty="0" err="1">
                <a:latin typeface="Calibri" panose="020F0502020204030204" pitchFamily="34" charset="0"/>
                <a:cs typeface="Calibri" panose="020F0502020204030204" pitchFamily="34" charset="0"/>
              </a:rPr>
              <a:t>Seppälä</a:t>
            </a:r>
            <a:r>
              <a:rPr lang="en-AU" sz="2000" dirty="0">
                <a:latin typeface="Calibri" panose="020F0502020204030204" pitchFamily="34" charset="0"/>
                <a:cs typeface="Calibri" panose="020F0502020204030204" pitchFamily="34" charset="0"/>
              </a:rPr>
              <a:t>, et al. 2012)</a:t>
            </a:r>
          </a:p>
          <a:p>
            <a:r>
              <a:rPr lang="en-AU" sz="2000" dirty="0">
                <a:latin typeface="Calibri" panose="020F0502020204030204" pitchFamily="34" charset="0"/>
                <a:cs typeface="Calibri" panose="020F0502020204030204" pitchFamily="34" charset="0"/>
              </a:rPr>
              <a:t>Waiting for a DNA test for epilepsy in the </a:t>
            </a:r>
            <a:r>
              <a:rPr lang="en-AU" sz="2000" dirty="0" err="1">
                <a:latin typeface="Calibri" panose="020F0502020204030204" pitchFamily="34" charset="0"/>
                <a:cs typeface="Calibri" panose="020F0502020204030204" pitchFamily="34" charset="0"/>
              </a:rPr>
              <a:t>Tervueren</a:t>
            </a:r>
            <a:r>
              <a:rPr lang="en-AU" sz="2000" dirty="0">
                <a:latin typeface="Calibri" panose="020F0502020204030204" pitchFamily="34" charset="0"/>
                <a:cs typeface="Calibri" panose="020F0502020204030204" pitchFamily="34" charset="0"/>
              </a:rPr>
              <a:t> - permit breeders to undertake selective breeding and assist in reducing the frequency </a:t>
            </a: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 The International Epilepsy Register </a:t>
            </a:r>
          </a:p>
        </p:txBody>
      </p:sp>
    </p:spTree>
    <p:extLst>
      <p:ext uri="{BB962C8B-B14F-4D97-AF65-F5344CB8AC3E}">
        <p14:creationId xmlns:p14="http://schemas.microsoft.com/office/powerpoint/2010/main" val="2314673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15C3-9673-4958-A754-0528421BF129}"/>
              </a:ext>
            </a:extLst>
          </p:cNvPr>
          <p:cNvSpPr>
            <a:spLocks noGrp="1"/>
          </p:cNvSpPr>
          <p:nvPr>
            <p:ph type="title"/>
          </p:nvPr>
        </p:nvSpPr>
        <p:spPr/>
        <p:txBody>
          <a:bodyPr>
            <a:normAutofit/>
          </a:bodyPr>
          <a:lstStyle/>
          <a:p>
            <a:pPr algn="ctr"/>
            <a:r>
              <a:rPr lang="en-AU" sz="4000" dirty="0">
                <a:latin typeface="Cambria" panose="02040503050406030204" pitchFamily="18" charset="0"/>
                <a:ea typeface="Cambria" panose="02040503050406030204" pitchFamily="18" charset="0"/>
              </a:rPr>
              <a:t>HEALTH ISSUES (2 - 5%)</a:t>
            </a:r>
          </a:p>
        </p:txBody>
      </p:sp>
      <p:pic>
        <p:nvPicPr>
          <p:cNvPr id="4" name="Content Placeholder 3">
            <a:extLst>
              <a:ext uri="{FF2B5EF4-FFF2-40B4-BE49-F238E27FC236}">
                <a16:creationId xmlns:a16="http://schemas.microsoft.com/office/drawing/2014/main" id="{6693B5D2-50FB-458E-A455-7B1FB2BD6D7F}"/>
              </a:ext>
            </a:extLst>
          </p:cNvPr>
          <p:cNvPicPr>
            <a:picLocks noGrp="1" noChangeAspect="1"/>
          </p:cNvPicPr>
          <p:nvPr>
            <p:ph idx="1"/>
          </p:nvPr>
        </p:nvPicPr>
        <p:blipFill>
          <a:blip r:embed="rId2"/>
          <a:stretch>
            <a:fillRect/>
          </a:stretch>
        </p:blipFill>
        <p:spPr>
          <a:xfrm>
            <a:off x="3313568" y="1905000"/>
            <a:ext cx="7278986" cy="3524845"/>
          </a:xfrm>
          <a:prstGeom prst="rect">
            <a:avLst/>
          </a:prstGeom>
        </p:spPr>
      </p:pic>
    </p:spTree>
    <p:extLst>
      <p:ext uri="{BB962C8B-B14F-4D97-AF65-F5344CB8AC3E}">
        <p14:creationId xmlns:p14="http://schemas.microsoft.com/office/powerpoint/2010/main" val="108436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4FDE-66EA-400A-8405-D8EB758BF29B}"/>
              </a:ext>
            </a:extLst>
          </p:cNvPr>
          <p:cNvSpPr>
            <a:spLocks noGrp="1"/>
          </p:cNvSpPr>
          <p:nvPr>
            <p:ph type="title"/>
          </p:nvPr>
        </p:nvSpPr>
        <p:spPr/>
        <p:txBody>
          <a:bodyPr>
            <a:normAutofit/>
          </a:bodyPr>
          <a:lstStyle/>
          <a:p>
            <a:pPr algn="ctr"/>
            <a:r>
              <a:rPr lang="en-AU" sz="4000" dirty="0">
                <a:latin typeface="Cambria" panose="02040503050406030204" pitchFamily="18" charset="0"/>
                <a:ea typeface="Cambria" panose="02040503050406030204" pitchFamily="18" charset="0"/>
              </a:rPr>
              <a:t>HEALTH ISSUES (1% to 2%)</a:t>
            </a:r>
          </a:p>
        </p:txBody>
      </p:sp>
      <p:pic>
        <p:nvPicPr>
          <p:cNvPr id="6" name="Content Placeholder 5">
            <a:extLst>
              <a:ext uri="{FF2B5EF4-FFF2-40B4-BE49-F238E27FC236}">
                <a16:creationId xmlns:a16="http://schemas.microsoft.com/office/drawing/2014/main" id="{FBE9CA3B-FD75-403A-A2E6-ECF91C8487AE}"/>
              </a:ext>
            </a:extLst>
          </p:cNvPr>
          <p:cNvPicPr>
            <a:picLocks noGrp="1" noChangeAspect="1"/>
          </p:cNvPicPr>
          <p:nvPr>
            <p:ph idx="1"/>
          </p:nvPr>
        </p:nvPicPr>
        <p:blipFill>
          <a:blip r:embed="rId2"/>
          <a:stretch>
            <a:fillRect/>
          </a:stretch>
        </p:blipFill>
        <p:spPr>
          <a:xfrm>
            <a:off x="2706986" y="2046084"/>
            <a:ext cx="7939889" cy="4187806"/>
          </a:xfrm>
          <a:prstGeom prst="rect">
            <a:avLst/>
          </a:prstGeom>
        </p:spPr>
      </p:pic>
    </p:spTree>
    <p:extLst>
      <p:ext uri="{BB962C8B-B14F-4D97-AF65-F5344CB8AC3E}">
        <p14:creationId xmlns:p14="http://schemas.microsoft.com/office/powerpoint/2010/main" val="80206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CBB8-5ADF-40BC-8637-C56920B2C309}"/>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AIMS OF THE FUTURE DIRECTIONS</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PROJECT</a:t>
            </a:r>
          </a:p>
        </p:txBody>
      </p:sp>
      <p:sp>
        <p:nvSpPr>
          <p:cNvPr id="3" name="Content Placeholder 2">
            <a:extLst>
              <a:ext uri="{FF2B5EF4-FFF2-40B4-BE49-F238E27FC236}">
                <a16:creationId xmlns:a16="http://schemas.microsoft.com/office/drawing/2014/main" id="{5C7964C0-D452-429C-AC71-3188EFF7FDD7}"/>
              </a:ext>
            </a:extLst>
          </p:cNvPr>
          <p:cNvSpPr>
            <a:spLocks noGrp="1"/>
          </p:cNvSpPr>
          <p:nvPr>
            <p:ph idx="1"/>
          </p:nvPr>
        </p:nvSpPr>
        <p:spPr/>
        <p:txBody>
          <a:bodyPr>
            <a:normAutofit fontScale="85000" lnSpcReduction="20000"/>
          </a:bodyPr>
          <a:lstStyle/>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The aim of the BSD health survey 2019 was to obtain data that would allow breeders and breed clubs, and other interested parties, to begin to gauge the health status of the BSD, and to identify the occurrence of any health (and potentially genetic) concerns </a:t>
            </a: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The aim of the BSDCQ health forum 2020 is to present the survey outcomes, and to consult with members of the BSDCQ to decide if the club would like to develop health plans and/or other actions to address any identified health concerns</a:t>
            </a:r>
          </a:p>
        </p:txBody>
      </p:sp>
    </p:spTree>
    <p:extLst>
      <p:ext uri="{BB962C8B-B14F-4D97-AF65-F5344CB8AC3E}">
        <p14:creationId xmlns:p14="http://schemas.microsoft.com/office/powerpoint/2010/main" val="174233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7F6B-B777-49A7-802B-52CE68418D88}"/>
              </a:ext>
            </a:extLst>
          </p:cNvPr>
          <p:cNvSpPr>
            <a:spLocks noGrp="1"/>
          </p:cNvSpPr>
          <p:nvPr>
            <p:ph type="title"/>
          </p:nvPr>
        </p:nvSpPr>
        <p:spPr/>
        <p:txBody>
          <a:bodyPr>
            <a:normAutofit/>
          </a:bodyPr>
          <a:lstStyle/>
          <a:p>
            <a:pPr algn="ctr"/>
            <a:r>
              <a:rPr lang="en-AU" sz="4000" dirty="0">
                <a:latin typeface="Cambria" panose="02040503050406030204" pitchFamily="18" charset="0"/>
                <a:ea typeface="Cambria" panose="02040503050406030204" pitchFamily="18" charset="0"/>
              </a:rPr>
              <a:t>HEALTH ISSUES COMMENT</a:t>
            </a:r>
          </a:p>
        </p:txBody>
      </p:sp>
      <p:sp>
        <p:nvSpPr>
          <p:cNvPr id="3" name="Content Placeholder 2">
            <a:extLst>
              <a:ext uri="{FF2B5EF4-FFF2-40B4-BE49-F238E27FC236}">
                <a16:creationId xmlns:a16="http://schemas.microsoft.com/office/drawing/2014/main" id="{BBA41069-2BC9-43D4-B1BF-18CA3C1B1F93}"/>
              </a:ext>
            </a:extLst>
          </p:cNvPr>
          <p:cNvSpPr>
            <a:spLocks noGrp="1"/>
          </p:cNvSpPr>
          <p:nvPr>
            <p:ph idx="1"/>
          </p:nvPr>
        </p:nvSpPr>
        <p:spPr>
          <a:xfrm>
            <a:off x="2589212" y="2133600"/>
            <a:ext cx="8915400" cy="4724400"/>
          </a:xfrm>
        </p:spPr>
        <p:txBody>
          <a:bodyPr>
            <a:normAutofit lnSpcReduction="10000"/>
          </a:bodyPr>
          <a:lstStyle/>
          <a:p>
            <a:r>
              <a:rPr lang="en-AU" sz="2000" dirty="0">
                <a:latin typeface="Calibri" panose="020F0502020204030204" pitchFamily="34" charset="0"/>
                <a:cs typeface="Calibri" panose="020F0502020204030204" pitchFamily="34" charset="0"/>
              </a:rPr>
              <a:t>Data failed to capture at least one highly significant issue: In comparing elbow scores in the survey with the elbow scores reported within the CHEDS where it was recorded on the 20.01.2020 that 42.31% of Malinois and18.8% of </a:t>
            </a:r>
            <a:r>
              <a:rPr lang="en-AU" sz="2000" dirty="0" err="1">
                <a:latin typeface="Calibri" panose="020F0502020204030204" pitchFamily="34" charset="0"/>
                <a:cs typeface="Calibri" panose="020F0502020204030204" pitchFamily="34" charset="0"/>
              </a:rPr>
              <a:t>Groenendael</a:t>
            </a:r>
            <a:r>
              <a:rPr lang="en-AU" sz="2000" dirty="0">
                <a:latin typeface="Calibri" panose="020F0502020204030204" pitchFamily="34" charset="0"/>
                <a:cs typeface="Calibri" panose="020F0502020204030204" pitchFamily="34" charset="0"/>
              </a:rPr>
              <a:t> were graded as ‘abnormal’ </a:t>
            </a:r>
          </a:p>
          <a:p>
            <a:r>
              <a:rPr lang="en-AU" sz="2000" dirty="0">
                <a:latin typeface="Calibri" panose="020F0502020204030204" pitchFamily="34" charset="0"/>
                <a:cs typeface="Calibri" panose="020F0502020204030204" pitchFamily="34" charset="0"/>
              </a:rPr>
              <a:t>This is likely due to the potentially small number of Malinois entered into the survey (only 1/32 Malinois reported as having been diagnosed with elbow dysplasia)</a:t>
            </a: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dirty="0"/>
          </a:p>
          <a:p>
            <a:pPr marL="0" indent="0">
              <a:buNone/>
            </a:pPr>
            <a:endParaRPr lang="en-AU" sz="1400" dirty="0">
              <a:latin typeface="Calibri" panose="020F0502020204030204" pitchFamily="34" charset="0"/>
              <a:cs typeface="Calibri" panose="020F0502020204030204" pitchFamily="34" charset="0"/>
            </a:endParaRPr>
          </a:p>
          <a:p>
            <a:pPr marL="0" indent="0">
              <a:buNone/>
            </a:pPr>
            <a:endParaRPr lang="en-AU" sz="1400" dirty="0">
              <a:latin typeface="Calibri" panose="020F0502020204030204" pitchFamily="34" charset="0"/>
              <a:cs typeface="Calibri" panose="020F0502020204030204" pitchFamily="34" charset="0"/>
            </a:endParaRPr>
          </a:p>
          <a:p>
            <a:pPr marL="0" indent="0">
              <a:buNone/>
            </a:pPr>
            <a:endParaRPr lang="en-AU" sz="1400" dirty="0">
              <a:latin typeface="Calibri" panose="020F0502020204030204" pitchFamily="34" charset="0"/>
              <a:cs typeface="Calibri" panose="020F0502020204030204" pitchFamily="34" charset="0"/>
            </a:endParaRPr>
          </a:p>
          <a:p>
            <a:pPr marL="0" indent="0">
              <a:buNone/>
            </a:pPr>
            <a:r>
              <a:rPr lang="en-AU" sz="1400" dirty="0">
                <a:latin typeface="Calibri" panose="020F0502020204030204" pitchFamily="34" charset="0"/>
                <a:cs typeface="Calibri" panose="020F0502020204030204" pitchFamily="34" charset="0"/>
              </a:rPr>
              <a:t>(Live elbow scores updated daily for dogs x-rayed in the last five years only. Retrieved from http://orchid.ankc.org.au/Home/ElbowScores)</a:t>
            </a:r>
          </a:p>
          <a:p>
            <a:pPr marL="0" indent="0">
              <a:buNone/>
            </a:pPr>
            <a:endParaRPr lang="en-AU" dirty="0"/>
          </a:p>
        </p:txBody>
      </p:sp>
      <p:pic>
        <p:nvPicPr>
          <p:cNvPr id="6" name="Picture 5">
            <a:extLst>
              <a:ext uri="{FF2B5EF4-FFF2-40B4-BE49-F238E27FC236}">
                <a16:creationId xmlns:a16="http://schemas.microsoft.com/office/drawing/2014/main" id="{B99CD712-18F3-444E-B431-10FFDB647065}"/>
              </a:ext>
            </a:extLst>
          </p:cNvPr>
          <p:cNvPicPr>
            <a:picLocks noChangeAspect="1"/>
          </p:cNvPicPr>
          <p:nvPr/>
        </p:nvPicPr>
        <p:blipFill>
          <a:blip r:embed="rId2"/>
          <a:stretch>
            <a:fillRect/>
          </a:stretch>
        </p:blipFill>
        <p:spPr>
          <a:xfrm>
            <a:off x="3385997" y="4514849"/>
            <a:ext cx="6572816" cy="1800225"/>
          </a:xfrm>
          <a:prstGeom prst="rect">
            <a:avLst/>
          </a:prstGeom>
        </p:spPr>
      </p:pic>
    </p:spTree>
    <p:extLst>
      <p:ext uri="{BB962C8B-B14F-4D97-AF65-F5344CB8AC3E}">
        <p14:creationId xmlns:p14="http://schemas.microsoft.com/office/powerpoint/2010/main" val="2461937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ECEC-EF6D-459D-9A59-39BAD91A255F}"/>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HEALTH ISSUES COMMENT</a:t>
            </a:r>
            <a:br>
              <a:rPr lang="en-AU" sz="4000" dirty="0">
                <a:latin typeface="Cambria" panose="02040503050406030204" pitchFamily="18" charset="0"/>
                <a:ea typeface="Cambria" panose="02040503050406030204" pitchFamily="18" charset="0"/>
              </a:rPr>
            </a:br>
            <a:r>
              <a:rPr lang="en-AU" sz="2400" dirty="0">
                <a:latin typeface="Cambria" panose="02040503050406030204" pitchFamily="18" charset="0"/>
                <a:ea typeface="Cambria" panose="02040503050406030204" pitchFamily="18" charset="0"/>
              </a:rPr>
              <a:t>Australian breeder’s web database outcomes</a:t>
            </a:r>
            <a:br>
              <a:rPr lang="en-AU" sz="4000" dirty="0">
                <a:latin typeface="Cambria" panose="02040503050406030204" pitchFamily="18" charset="0"/>
                <a:ea typeface="Cambria" panose="02040503050406030204" pitchFamily="18" charset="0"/>
              </a:rPr>
            </a:br>
            <a:endParaRPr lang="en-AU" sz="4000" dirty="0">
              <a:latin typeface="Cambria" panose="02040503050406030204" pitchFamily="18" charset="0"/>
              <a:ea typeface="Cambria" panose="02040503050406030204" pitchFamily="18" charset="0"/>
            </a:endParaRPr>
          </a:p>
        </p:txBody>
      </p:sp>
      <p:pic>
        <p:nvPicPr>
          <p:cNvPr id="4" name="Content Placeholder 3">
            <a:extLst>
              <a:ext uri="{FF2B5EF4-FFF2-40B4-BE49-F238E27FC236}">
                <a16:creationId xmlns:a16="http://schemas.microsoft.com/office/drawing/2014/main" id="{AC53B9D7-7786-49D5-999D-2302873969F1}"/>
              </a:ext>
            </a:extLst>
          </p:cNvPr>
          <p:cNvPicPr>
            <a:picLocks noGrp="1" noChangeAspect="1"/>
          </p:cNvPicPr>
          <p:nvPr>
            <p:ph idx="1"/>
          </p:nvPr>
        </p:nvPicPr>
        <p:blipFill>
          <a:blip r:embed="rId2"/>
          <a:stretch>
            <a:fillRect/>
          </a:stretch>
        </p:blipFill>
        <p:spPr>
          <a:xfrm>
            <a:off x="3277354" y="3041964"/>
            <a:ext cx="7758820" cy="2888056"/>
          </a:xfrm>
          <a:prstGeom prst="rect">
            <a:avLst/>
          </a:prstGeom>
        </p:spPr>
      </p:pic>
    </p:spTree>
    <p:extLst>
      <p:ext uri="{BB962C8B-B14F-4D97-AF65-F5344CB8AC3E}">
        <p14:creationId xmlns:p14="http://schemas.microsoft.com/office/powerpoint/2010/main" val="2290895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089E-131C-4982-BFD5-A9325B4D79FA}"/>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MORTALITY </a:t>
            </a:r>
          </a:p>
        </p:txBody>
      </p:sp>
      <p:sp>
        <p:nvSpPr>
          <p:cNvPr id="3" name="Content Placeholder 2">
            <a:extLst>
              <a:ext uri="{FF2B5EF4-FFF2-40B4-BE49-F238E27FC236}">
                <a16:creationId xmlns:a16="http://schemas.microsoft.com/office/drawing/2014/main" id="{58A1D0A5-86AA-45DB-AD6F-A1646331DB65}"/>
              </a:ext>
            </a:extLst>
          </p:cNvPr>
          <p:cNvSpPr>
            <a:spLocks noGrp="1"/>
          </p:cNvSpPr>
          <p:nvPr>
            <p:ph idx="1"/>
          </p:nvPr>
        </p:nvSpPr>
        <p:spPr/>
        <p:txBody>
          <a:bodyPr>
            <a:normAutofit/>
          </a:bodyPr>
          <a:lstStyle/>
          <a:p>
            <a:endParaRPr lang="en-AU" dirty="0">
              <a:latin typeface="Calibri" panose="020F0502020204030204" pitchFamily="34" charset="0"/>
              <a:cs typeface="Calibri" panose="020F0502020204030204" pitchFamily="34" charset="0"/>
            </a:endParaRPr>
          </a:p>
          <a:p>
            <a:r>
              <a:rPr lang="en-AU" sz="2000" dirty="0">
                <a:latin typeface="Calibri" panose="020F0502020204030204" pitchFamily="34" charset="0"/>
                <a:cs typeface="Calibri" panose="020F0502020204030204" pitchFamily="34" charset="0"/>
              </a:rPr>
              <a:t>Almost 41% of the BSD were reported as no longer living at the time of the survey</a:t>
            </a:r>
          </a:p>
          <a:p>
            <a:r>
              <a:rPr lang="en-AU" sz="2000" dirty="0">
                <a:latin typeface="Calibri" panose="020F0502020204030204" pitchFamily="34" charset="0"/>
                <a:cs typeface="Calibri" panose="020F0502020204030204" pitchFamily="34" charset="0"/>
              </a:rPr>
              <a:t>Average age of death/euthanasia was 9.3 years</a:t>
            </a:r>
          </a:p>
          <a:p>
            <a:r>
              <a:rPr lang="en-AU" sz="2000" dirty="0">
                <a:latin typeface="Calibri" panose="020F0502020204030204" pitchFamily="34" charset="0"/>
                <a:cs typeface="Calibri" panose="020F0502020204030204" pitchFamily="34" charset="0"/>
              </a:rPr>
              <a:t>The youngest to die was aged four weeks - longest reported lifespans were 17 years</a:t>
            </a:r>
          </a:p>
          <a:p>
            <a:r>
              <a:rPr lang="en-AU" sz="2000" dirty="0">
                <a:latin typeface="Calibri" panose="020F0502020204030204" pitchFamily="34" charset="0"/>
                <a:cs typeface="Calibri" panose="020F0502020204030204" pitchFamily="34" charset="0"/>
              </a:rPr>
              <a:t>Most frequently indicated cause of death was old age, or complications of old age (42%), cancer (25%), snake bites (just under 6%) </a:t>
            </a:r>
          </a:p>
          <a:p>
            <a:r>
              <a:rPr lang="en-AU" sz="2000" dirty="0">
                <a:latin typeface="Calibri" panose="020F0502020204030204" pitchFamily="34" charset="0"/>
                <a:cs typeface="Calibri" panose="020F0502020204030204" pitchFamily="34" charset="0"/>
              </a:rPr>
              <a:t>Outcomes of the Kennel Club Dog Health Survey, 2014 -  cause of death of 43 BSD’s was cancer, gastric cancer, old age, and osteopathy  </a:t>
            </a:r>
          </a:p>
          <a:p>
            <a:endParaRPr lang="en-AU" sz="20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3149916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BF6F-4C0A-4F51-BF37-B90E6A0D149A}"/>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0DD353A2-2630-4C4A-BD69-E43DF995E65D}"/>
              </a:ext>
            </a:extLst>
          </p:cNvPr>
          <p:cNvPicPr>
            <a:picLocks noGrp="1" noChangeAspect="1"/>
          </p:cNvPicPr>
          <p:nvPr>
            <p:ph idx="1"/>
          </p:nvPr>
        </p:nvPicPr>
        <p:blipFill>
          <a:blip r:embed="rId2"/>
          <a:stretch>
            <a:fillRect/>
          </a:stretch>
        </p:blipFill>
        <p:spPr>
          <a:xfrm>
            <a:off x="2516864" y="1339913"/>
            <a:ext cx="7948942" cy="4617267"/>
          </a:xfrm>
          <a:prstGeom prst="rect">
            <a:avLst/>
          </a:prstGeom>
        </p:spPr>
      </p:pic>
    </p:spTree>
    <p:extLst>
      <p:ext uri="{BB962C8B-B14F-4D97-AF65-F5344CB8AC3E}">
        <p14:creationId xmlns:p14="http://schemas.microsoft.com/office/powerpoint/2010/main" val="11252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803-0C92-479E-961D-6863FF871A62}"/>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CELEBRATING WHAT WE ARE </a:t>
            </a:r>
            <a:br>
              <a:rPr lang="en-AU" sz="4400" dirty="0">
                <a:latin typeface="Cambria" panose="02040503050406030204" pitchFamily="18" charset="0"/>
                <a:ea typeface="Cambria" panose="02040503050406030204" pitchFamily="18" charset="0"/>
              </a:rPr>
            </a:br>
            <a:r>
              <a:rPr lang="en-AU" sz="4400" dirty="0">
                <a:latin typeface="Cambria" panose="02040503050406030204" pitchFamily="18" charset="0"/>
                <a:ea typeface="Cambria" panose="02040503050406030204" pitchFamily="18" charset="0"/>
              </a:rPr>
              <a:t>DOING WELL</a:t>
            </a:r>
            <a:br>
              <a:rPr lang="en-AU" b="1" dirty="0"/>
            </a:br>
            <a:endParaRPr lang="en-AU" b="1" dirty="0"/>
          </a:p>
        </p:txBody>
      </p:sp>
      <p:pic>
        <p:nvPicPr>
          <p:cNvPr id="4" name="Content Placeholder 3">
            <a:extLst>
              <a:ext uri="{FF2B5EF4-FFF2-40B4-BE49-F238E27FC236}">
                <a16:creationId xmlns:a16="http://schemas.microsoft.com/office/drawing/2014/main" id="{1F7E8613-9F93-417A-A2FA-B9AE4805280A}"/>
              </a:ext>
            </a:extLst>
          </p:cNvPr>
          <p:cNvPicPr>
            <a:picLocks noGrp="1" noChangeAspect="1"/>
          </p:cNvPicPr>
          <p:nvPr>
            <p:ph idx="1"/>
          </p:nvPr>
        </p:nvPicPr>
        <p:blipFill>
          <a:blip r:embed="rId2"/>
          <a:stretch>
            <a:fillRect/>
          </a:stretch>
        </p:blipFill>
        <p:spPr>
          <a:xfrm>
            <a:off x="6002980" y="2133600"/>
            <a:ext cx="2087865" cy="3778250"/>
          </a:xfrm>
          <a:prstGeom prst="rect">
            <a:avLst/>
          </a:prstGeom>
        </p:spPr>
      </p:pic>
    </p:spTree>
    <p:extLst>
      <p:ext uri="{BB962C8B-B14F-4D97-AF65-F5344CB8AC3E}">
        <p14:creationId xmlns:p14="http://schemas.microsoft.com/office/powerpoint/2010/main" val="3649504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C42A-0B45-465A-9E07-6F681C8CB30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2CFA68A-EC4A-40A5-BFBA-DDCC9DDDF553}"/>
              </a:ext>
            </a:extLst>
          </p:cNvPr>
          <p:cNvSpPr>
            <a:spLocks noGrp="1"/>
          </p:cNvSpPr>
          <p:nvPr>
            <p:ph idx="1"/>
          </p:nvPr>
        </p:nvSpPr>
        <p:spPr>
          <a:xfrm>
            <a:off x="2589212" y="1276539"/>
            <a:ext cx="8915400" cy="4634683"/>
          </a:xfrm>
        </p:spPr>
        <p:txBody>
          <a:bodyPr/>
          <a:lstStyle/>
          <a:p>
            <a:pPr marL="0" indent="0">
              <a:buNone/>
            </a:pPr>
            <a:endParaRPr lang="en-AU" dirty="0"/>
          </a:p>
        </p:txBody>
      </p:sp>
      <p:pic>
        <p:nvPicPr>
          <p:cNvPr id="4" name="Picture 3">
            <a:extLst>
              <a:ext uri="{FF2B5EF4-FFF2-40B4-BE49-F238E27FC236}">
                <a16:creationId xmlns:a16="http://schemas.microsoft.com/office/drawing/2014/main" id="{2366BF65-CCB3-43C5-90A7-3D0E5D0D1AD3}"/>
              </a:ext>
            </a:extLst>
          </p:cNvPr>
          <p:cNvPicPr>
            <a:picLocks noChangeAspect="1"/>
          </p:cNvPicPr>
          <p:nvPr/>
        </p:nvPicPr>
        <p:blipFill>
          <a:blip r:embed="rId2"/>
          <a:stretch>
            <a:fillRect/>
          </a:stretch>
        </p:blipFill>
        <p:spPr>
          <a:xfrm>
            <a:off x="4471987" y="1385180"/>
            <a:ext cx="4690120" cy="5069941"/>
          </a:xfrm>
          <a:prstGeom prst="rect">
            <a:avLst/>
          </a:prstGeom>
        </p:spPr>
      </p:pic>
    </p:spTree>
    <p:extLst>
      <p:ext uri="{BB962C8B-B14F-4D97-AF65-F5344CB8AC3E}">
        <p14:creationId xmlns:p14="http://schemas.microsoft.com/office/powerpoint/2010/main" val="171821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0CA5-7C0A-4A16-9BF5-59915C2725D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0D4F7BB-426C-44F4-85D0-93AEAED329A2}"/>
              </a:ext>
            </a:extLst>
          </p:cNvPr>
          <p:cNvSpPr>
            <a:spLocks noGrp="1"/>
          </p:cNvSpPr>
          <p:nvPr>
            <p:ph idx="1"/>
          </p:nvPr>
        </p:nvSpPr>
        <p:spPr/>
        <p:txBody>
          <a:bodyPr>
            <a:normAutofit/>
          </a:bodyPr>
          <a:lstStyle/>
          <a:p>
            <a:pPr marL="0" indent="0" algn="ctr">
              <a:buNone/>
            </a:pPr>
            <a:r>
              <a:rPr lang="en-AU" sz="4000" dirty="0">
                <a:latin typeface="Cambria" panose="02040503050406030204" pitchFamily="18" charset="0"/>
                <a:ea typeface="Cambria" panose="02040503050406030204" pitchFamily="18" charset="0"/>
                <a:cs typeface="Calibri" panose="020F0502020204030204" pitchFamily="34" charset="0"/>
              </a:rPr>
              <a:t>BSD  </a:t>
            </a:r>
          </a:p>
          <a:p>
            <a:pPr marL="0" indent="0" algn="ctr">
              <a:buNone/>
            </a:pPr>
            <a:r>
              <a:rPr lang="en-AU" sz="4000" dirty="0">
                <a:latin typeface="Cambria" panose="02040503050406030204" pitchFamily="18" charset="0"/>
                <a:ea typeface="Cambria" panose="02040503050406030204" pitchFamily="18" charset="0"/>
                <a:cs typeface="Calibri" panose="020F0502020204030204" pitchFamily="34" charset="0"/>
              </a:rPr>
              <a:t>HEALTH CONCERNS </a:t>
            </a:r>
          </a:p>
          <a:p>
            <a:pPr marL="0" indent="0" algn="ctr">
              <a:buNone/>
            </a:pPr>
            <a:r>
              <a:rPr lang="en-AU" sz="4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48074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585F-5EC9-4DC0-AD1F-37FE90451A0B}"/>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GENERIC ILLNESS SEVERITY INDEX FOR DOGS (GISID, 2009)</a:t>
            </a:r>
          </a:p>
        </p:txBody>
      </p:sp>
      <p:pic>
        <p:nvPicPr>
          <p:cNvPr id="4" name="Content Placeholder 3">
            <a:extLst>
              <a:ext uri="{FF2B5EF4-FFF2-40B4-BE49-F238E27FC236}">
                <a16:creationId xmlns:a16="http://schemas.microsoft.com/office/drawing/2014/main" id="{618AE776-DAE6-45AD-907E-0B39CE79ADA4}"/>
              </a:ext>
            </a:extLst>
          </p:cNvPr>
          <p:cNvPicPr>
            <a:picLocks noGrp="1" noChangeAspect="1"/>
          </p:cNvPicPr>
          <p:nvPr>
            <p:ph idx="1"/>
          </p:nvPr>
        </p:nvPicPr>
        <p:blipFill>
          <a:blip r:embed="rId2"/>
          <a:stretch>
            <a:fillRect/>
          </a:stretch>
        </p:blipFill>
        <p:spPr>
          <a:xfrm>
            <a:off x="4997513" y="2133599"/>
            <a:ext cx="4698748" cy="4457323"/>
          </a:xfrm>
          <a:prstGeom prst="rect">
            <a:avLst/>
          </a:prstGeom>
        </p:spPr>
      </p:pic>
    </p:spTree>
    <p:extLst>
      <p:ext uri="{BB962C8B-B14F-4D97-AF65-F5344CB8AC3E}">
        <p14:creationId xmlns:p14="http://schemas.microsoft.com/office/powerpoint/2010/main" val="324414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06C2-542C-4D42-84B6-3C0762DA2CDE}"/>
              </a:ext>
            </a:extLst>
          </p:cNvPr>
          <p:cNvSpPr>
            <a:spLocks noGrp="1"/>
          </p:cNvSpPr>
          <p:nvPr>
            <p:ph type="title"/>
          </p:nvPr>
        </p:nvSpPr>
        <p:spPr/>
        <p:txBody>
          <a:bodyPr>
            <a:normAutofit/>
          </a:bodyPr>
          <a:lstStyle/>
          <a:p>
            <a:pPr algn="ctr"/>
            <a:endParaRPr lang="en-AU" sz="4000" b="1" dirty="0">
              <a:latin typeface="Cambria" panose="02040503050406030204" pitchFamily="18" charset="0"/>
              <a:ea typeface="Cambria" panose="02040503050406030204" pitchFamily="18" charset="0"/>
            </a:endParaRPr>
          </a:p>
        </p:txBody>
      </p:sp>
      <p:pic>
        <p:nvPicPr>
          <p:cNvPr id="4" name="Content Placeholder 3">
            <a:extLst>
              <a:ext uri="{FF2B5EF4-FFF2-40B4-BE49-F238E27FC236}">
                <a16:creationId xmlns:a16="http://schemas.microsoft.com/office/drawing/2014/main" id="{C0357555-12F1-4EC0-A11B-C63AF745AFEB}"/>
              </a:ext>
            </a:extLst>
          </p:cNvPr>
          <p:cNvPicPr>
            <a:picLocks noGrp="1" noChangeAspect="1"/>
          </p:cNvPicPr>
          <p:nvPr>
            <p:ph idx="1"/>
          </p:nvPr>
        </p:nvPicPr>
        <p:blipFill>
          <a:blip r:embed="rId2"/>
          <a:stretch>
            <a:fillRect/>
          </a:stretch>
        </p:blipFill>
        <p:spPr>
          <a:xfrm>
            <a:off x="5341544" y="1905000"/>
            <a:ext cx="3558011" cy="3925431"/>
          </a:xfrm>
          <a:prstGeom prst="rect">
            <a:avLst/>
          </a:prstGeom>
        </p:spPr>
      </p:pic>
    </p:spTree>
    <p:extLst>
      <p:ext uri="{BB962C8B-B14F-4D97-AF65-F5344CB8AC3E}">
        <p14:creationId xmlns:p14="http://schemas.microsoft.com/office/powerpoint/2010/main" val="357720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3991-FA48-4BC0-8151-1657971BB18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2BA4D74-B6F6-4C71-9863-D4B69255587E}"/>
              </a:ext>
            </a:extLst>
          </p:cNvPr>
          <p:cNvSpPr>
            <a:spLocks noGrp="1"/>
          </p:cNvSpPr>
          <p:nvPr>
            <p:ph idx="1"/>
          </p:nvPr>
        </p:nvSpPr>
        <p:spPr/>
        <p:txBody>
          <a:bodyPr>
            <a:normAutofit/>
          </a:bodyPr>
          <a:lstStyle/>
          <a:p>
            <a:pPr marL="0" indent="0" algn="ctr">
              <a:buNone/>
            </a:pPr>
            <a:r>
              <a:rPr lang="en-AU" sz="4000" dirty="0">
                <a:latin typeface="Cambria" panose="02040503050406030204" pitchFamily="18" charset="0"/>
                <a:ea typeface="Cambria" panose="02040503050406030204" pitchFamily="18" charset="0"/>
              </a:rPr>
              <a:t>SMALL GROUP </a:t>
            </a:r>
          </a:p>
          <a:p>
            <a:pPr marL="0" indent="0" algn="ctr">
              <a:buNone/>
            </a:pPr>
            <a:r>
              <a:rPr lang="en-AU" sz="4000" dirty="0">
                <a:latin typeface="Cambria" panose="02040503050406030204" pitchFamily="18" charset="0"/>
                <a:ea typeface="Cambria" panose="02040503050406030204" pitchFamily="18" charset="0"/>
              </a:rPr>
              <a:t>FEEDBACK</a:t>
            </a:r>
          </a:p>
        </p:txBody>
      </p:sp>
    </p:spTree>
    <p:extLst>
      <p:ext uri="{BB962C8B-B14F-4D97-AF65-F5344CB8AC3E}">
        <p14:creationId xmlns:p14="http://schemas.microsoft.com/office/powerpoint/2010/main" val="166183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206C-CD48-44D4-9A99-917D9F1F716A}"/>
              </a:ext>
            </a:extLst>
          </p:cNvPr>
          <p:cNvSpPr>
            <a:spLocks noGrp="1"/>
          </p:cNvSpPr>
          <p:nvPr>
            <p:ph type="title"/>
          </p:nvPr>
        </p:nvSpPr>
        <p:spPr/>
        <p:txBody>
          <a:bodyPr>
            <a:normAutofit/>
          </a:bodyPr>
          <a:lstStyle/>
          <a:p>
            <a:pPr algn="ctr"/>
            <a:r>
              <a:rPr lang="en-AU" sz="4000" dirty="0">
                <a:latin typeface="Cambria" panose="02040503050406030204" pitchFamily="18" charset="0"/>
                <a:ea typeface="Cambria" panose="02040503050406030204" pitchFamily="18" charset="0"/>
              </a:rPr>
              <a:t>FORUM PLAN</a:t>
            </a:r>
          </a:p>
        </p:txBody>
      </p:sp>
      <p:sp>
        <p:nvSpPr>
          <p:cNvPr id="3" name="Content Placeholder 2">
            <a:extLst>
              <a:ext uri="{FF2B5EF4-FFF2-40B4-BE49-F238E27FC236}">
                <a16:creationId xmlns:a16="http://schemas.microsoft.com/office/drawing/2014/main" id="{91F8EFFE-8FB5-4D39-9C16-A1F8ABE7F651}"/>
              </a:ext>
            </a:extLst>
          </p:cNvPr>
          <p:cNvSpPr>
            <a:spLocks noGrp="1"/>
          </p:cNvSpPr>
          <p:nvPr>
            <p:ph idx="1"/>
          </p:nvPr>
        </p:nvSpPr>
        <p:spPr/>
        <p:txBody>
          <a:bodyPr>
            <a:normAutofit/>
          </a:bodyPr>
          <a:lstStyle/>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Presentation of BSD Health Survey 2019 outcomes</a:t>
            </a:r>
          </a:p>
          <a:p>
            <a:r>
              <a:rPr lang="en-AU" sz="3200" dirty="0">
                <a:latin typeface="Calibri" panose="020F0502020204030204" pitchFamily="34" charset="0"/>
                <a:cs typeface="Calibri" panose="020F0502020204030204" pitchFamily="34" charset="0"/>
              </a:rPr>
              <a:t>What are we doing well?</a:t>
            </a:r>
          </a:p>
          <a:p>
            <a:r>
              <a:rPr lang="en-AU" sz="3200" dirty="0">
                <a:latin typeface="Calibri" panose="020F0502020204030204" pitchFamily="34" charset="0"/>
                <a:cs typeface="Calibri" panose="020F0502020204030204" pitchFamily="34" charset="0"/>
              </a:rPr>
              <a:t>What (if anything) do we want to change?</a:t>
            </a:r>
          </a:p>
          <a:p>
            <a:r>
              <a:rPr lang="en-AU" sz="3200" dirty="0">
                <a:latin typeface="Calibri" panose="020F0502020204030204" pitchFamily="34" charset="0"/>
                <a:cs typeface="Calibri" panose="020F0502020204030204" pitchFamily="34" charset="0"/>
              </a:rPr>
              <a:t>Where to now?</a:t>
            </a:r>
          </a:p>
        </p:txBody>
      </p:sp>
    </p:spTree>
    <p:extLst>
      <p:ext uri="{BB962C8B-B14F-4D97-AF65-F5344CB8AC3E}">
        <p14:creationId xmlns:p14="http://schemas.microsoft.com/office/powerpoint/2010/main" val="3237213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05B0-2B21-489C-A771-DB84892FA06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DO WE NEED A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BREED HEALTH PLAN/S?</a:t>
            </a:r>
          </a:p>
        </p:txBody>
      </p:sp>
      <p:sp>
        <p:nvSpPr>
          <p:cNvPr id="3" name="Content Placeholder 2">
            <a:extLst>
              <a:ext uri="{FF2B5EF4-FFF2-40B4-BE49-F238E27FC236}">
                <a16:creationId xmlns:a16="http://schemas.microsoft.com/office/drawing/2014/main" id="{227CCABA-031E-42E3-8CE2-30EA8779E567}"/>
              </a:ext>
            </a:extLst>
          </p:cNvPr>
          <p:cNvSpPr>
            <a:spLocks noGrp="1"/>
          </p:cNvSpPr>
          <p:nvPr>
            <p:ph idx="1"/>
          </p:nvPr>
        </p:nvSpPr>
        <p:spPr/>
        <p:txBody>
          <a:bodyPr>
            <a:normAutofit lnSpcReduction="10000"/>
          </a:bodyPr>
          <a:lstStyle/>
          <a:p>
            <a:r>
              <a:rPr lang="en-AU" dirty="0">
                <a:latin typeface="Calibri" panose="020F0502020204030204" pitchFamily="34" charset="0"/>
                <a:cs typeface="Calibri" panose="020F0502020204030204" pitchFamily="34" charset="0"/>
              </a:rPr>
              <a:t>“</a:t>
            </a:r>
            <a:r>
              <a:rPr lang="en-AU" sz="2000" dirty="0">
                <a:latin typeface="Calibri" panose="020F0502020204030204" pitchFamily="34" charset="0"/>
                <a:cs typeface="Calibri" panose="020F0502020204030204" pitchFamily="34" charset="0"/>
              </a:rPr>
              <a:t>Don’t waste your time and effort trying to persuade the people who don’t want to get involved. It’s like mud-wrestling with a pig; you both get dirty, but the pig enjoys it”.</a:t>
            </a:r>
          </a:p>
          <a:p>
            <a:r>
              <a:rPr lang="en-AU" sz="2000" dirty="0">
                <a:latin typeface="Calibri" panose="020F0502020204030204" pitchFamily="34" charset="0"/>
                <a:cs typeface="Calibri" panose="020F0502020204030204" pitchFamily="34" charset="0"/>
              </a:rPr>
              <a:t>There are some important lessons about how to get started, or how to accelerate what you’re already doing:</a:t>
            </a:r>
          </a:p>
          <a:p>
            <a:pPr>
              <a:buFont typeface="Arial" panose="020B0604020202020204" pitchFamily="34" charset="0"/>
              <a:buChar char="•"/>
            </a:pPr>
            <a:r>
              <a:rPr lang="en-AU" sz="2000" dirty="0">
                <a:latin typeface="Calibri" panose="020F0502020204030204" pitchFamily="34" charset="0"/>
                <a:cs typeface="Calibri" panose="020F0502020204030204" pitchFamily="34" charset="0"/>
              </a:rPr>
              <a:t>If you wait to develop the “perfect plan”, you will wait a very long time</a:t>
            </a:r>
          </a:p>
          <a:p>
            <a:pPr>
              <a:buFont typeface="Arial" panose="020B0604020202020204" pitchFamily="34" charset="0"/>
              <a:buChar char="•"/>
            </a:pPr>
            <a:r>
              <a:rPr lang="en-AU" sz="2000" dirty="0">
                <a:latin typeface="Calibri" panose="020F0502020204030204" pitchFamily="34" charset="0"/>
                <a:cs typeface="Calibri" panose="020F0502020204030204" pitchFamily="34" charset="0"/>
              </a:rPr>
              <a:t>If you wait to get “everyone on board”, you will wait a very long time</a:t>
            </a:r>
          </a:p>
          <a:p>
            <a:pPr>
              <a:buFont typeface="Arial" panose="020B0604020202020204" pitchFamily="34" charset="0"/>
              <a:buChar char="•"/>
            </a:pPr>
            <a:r>
              <a:rPr lang="en-AU" sz="2000" dirty="0">
                <a:latin typeface="Calibri" panose="020F0502020204030204" pitchFamily="34" charset="0"/>
                <a:cs typeface="Calibri" panose="020F0502020204030204" pitchFamily="34" charset="0"/>
              </a:rPr>
              <a:t>Find some “early supporters” who want to work with you to improve things</a:t>
            </a:r>
          </a:p>
          <a:p>
            <a:pPr>
              <a:buFont typeface="Arial" panose="020B0604020202020204" pitchFamily="34" charset="0"/>
              <a:buChar char="•"/>
            </a:pPr>
            <a:r>
              <a:rPr lang="en-AU" sz="2000" dirty="0">
                <a:latin typeface="Calibri" panose="020F0502020204030204" pitchFamily="34" charset="0"/>
                <a:cs typeface="Calibri" panose="020F0502020204030204" pitchFamily="34" charset="0"/>
              </a:rPr>
              <a:t>Have a go; see what works, then refine it and extend it</a:t>
            </a:r>
          </a:p>
          <a:p>
            <a:pPr marL="0" indent="0">
              <a:buNone/>
            </a:pPr>
            <a:r>
              <a:rPr lang="en-AU" sz="1600" dirty="0">
                <a:latin typeface="Calibri" panose="020F0502020204030204" pitchFamily="34" charset="0"/>
                <a:cs typeface="Calibri" panose="020F0502020204030204" pitchFamily="34" charset="0"/>
              </a:rPr>
              <a:t>(The Kennel Club, n.d.)</a:t>
            </a:r>
          </a:p>
        </p:txBody>
      </p:sp>
    </p:spTree>
    <p:extLst>
      <p:ext uri="{BB962C8B-B14F-4D97-AF65-F5344CB8AC3E}">
        <p14:creationId xmlns:p14="http://schemas.microsoft.com/office/powerpoint/2010/main" val="3807726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C615-93E1-43DC-A369-408B99E3FE8E}"/>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ONE:</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OVERALL BREED HEALTH PLAN</a:t>
            </a:r>
          </a:p>
        </p:txBody>
      </p:sp>
      <p:sp>
        <p:nvSpPr>
          <p:cNvPr id="3" name="Content Placeholder 2">
            <a:extLst>
              <a:ext uri="{FF2B5EF4-FFF2-40B4-BE49-F238E27FC236}">
                <a16:creationId xmlns:a16="http://schemas.microsoft.com/office/drawing/2014/main" id="{F5092632-7FD3-4252-98EA-2DC79F0467FB}"/>
              </a:ext>
            </a:extLst>
          </p:cNvPr>
          <p:cNvSpPr>
            <a:spLocks noGrp="1"/>
          </p:cNvSpPr>
          <p:nvPr>
            <p:ph idx="1"/>
          </p:nvPr>
        </p:nvSpPr>
        <p:spPr/>
        <p:txBody>
          <a:bodyPr>
            <a:normAutofit/>
          </a:bodyPr>
          <a:lstStyle/>
          <a:p>
            <a:r>
              <a:rPr lang="en-AU" sz="2000" b="1" dirty="0">
                <a:latin typeface="Calibri" panose="020F0502020204030204" pitchFamily="34" charset="0"/>
                <a:cs typeface="Calibri" panose="020F0502020204030204" pitchFamily="34" charset="0"/>
              </a:rPr>
              <a:t>Introduction</a:t>
            </a:r>
          </a:p>
          <a:p>
            <a:pPr marL="0" indent="0">
              <a:buNone/>
            </a:pPr>
            <a:r>
              <a:rPr lang="en-AU" sz="2000" dirty="0">
                <a:latin typeface="Calibri" panose="020F0502020204030204" pitchFamily="34" charset="0"/>
                <a:cs typeface="Calibri" panose="020F0502020204030204" pitchFamily="34" charset="0"/>
              </a:rPr>
              <a:t>Summarise the purpose of the Breed Health Plan, how it was created and how it should be used</a:t>
            </a:r>
          </a:p>
          <a:p>
            <a:r>
              <a:rPr lang="en-AU" sz="2000" b="1" dirty="0">
                <a:latin typeface="Calibri" panose="020F0502020204030204" pitchFamily="34" charset="0"/>
                <a:cs typeface="Calibri" panose="020F0502020204030204" pitchFamily="34" charset="0"/>
              </a:rPr>
              <a:t>History of the Breed</a:t>
            </a:r>
          </a:p>
          <a:p>
            <a:pPr marL="0" indent="0">
              <a:buNone/>
            </a:pPr>
            <a:r>
              <a:rPr lang="en-AU" sz="2000" dirty="0">
                <a:latin typeface="Calibri" panose="020F0502020204030204" pitchFamily="34" charset="0"/>
                <a:cs typeface="Calibri" panose="020F0502020204030204" pitchFamily="34" charset="0"/>
              </a:rPr>
              <a:t>Describe its origin and function</a:t>
            </a:r>
          </a:p>
          <a:p>
            <a:pPr marL="0" indent="0">
              <a:buNone/>
            </a:pPr>
            <a:r>
              <a:rPr lang="en-AU" sz="2000" dirty="0">
                <a:latin typeface="Calibri" panose="020F0502020204030204" pitchFamily="34" charset="0"/>
                <a:cs typeface="Calibri" panose="020F0502020204030204" pitchFamily="34" charset="0"/>
              </a:rPr>
              <a:t>Explain how its appearance relates to its function</a:t>
            </a:r>
          </a:p>
          <a:p>
            <a:pPr marL="0" indent="0">
              <a:buNone/>
            </a:pPr>
            <a:r>
              <a:rPr lang="en-AU" sz="2000" dirty="0">
                <a:latin typeface="Calibri" panose="020F0502020204030204" pitchFamily="34" charset="0"/>
                <a:cs typeface="Calibri" panose="020F0502020204030204" pitchFamily="34" charset="0"/>
              </a:rPr>
              <a:t>Describe its temperament and behavioural characteristics</a:t>
            </a:r>
          </a:p>
          <a:p>
            <a:pPr marL="0" indent="0">
              <a:buNone/>
            </a:pPr>
            <a:r>
              <a:rPr lang="en-AU" sz="2000" dirty="0">
                <a:latin typeface="Calibri" panose="020F0502020204030204" pitchFamily="34" charset="0"/>
                <a:cs typeface="Calibri" panose="020F0502020204030204" pitchFamily="34" charset="0"/>
              </a:rPr>
              <a:t>Summarise the registration statistics for the past 10 years</a:t>
            </a:r>
          </a:p>
        </p:txBody>
      </p:sp>
    </p:spTree>
    <p:extLst>
      <p:ext uri="{BB962C8B-B14F-4D97-AF65-F5344CB8AC3E}">
        <p14:creationId xmlns:p14="http://schemas.microsoft.com/office/powerpoint/2010/main" val="2749876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9B0C-667E-435A-BFFD-E53D0F7FF57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ONE:</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OVERALL BREED HEALTH PLAN</a:t>
            </a:r>
          </a:p>
        </p:txBody>
      </p:sp>
      <p:sp>
        <p:nvSpPr>
          <p:cNvPr id="3" name="Content Placeholder 2">
            <a:extLst>
              <a:ext uri="{FF2B5EF4-FFF2-40B4-BE49-F238E27FC236}">
                <a16:creationId xmlns:a16="http://schemas.microsoft.com/office/drawing/2014/main" id="{A882D3EE-77FC-4988-9CD3-84137D29325C}"/>
              </a:ext>
            </a:extLst>
          </p:cNvPr>
          <p:cNvSpPr>
            <a:spLocks noGrp="1"/>
          </p:cNvSpPr>
          <p:nvPr>
            <p:ph idx="1"/>
          </p:nvPr>
        </p:nvSpPr>
        <p:spPr>
          <a:xfrm>
            <a:off x="2589212" y="2133600"/>
            <a:ext cx="8915400" cy="4375842"/>
          </a:xfrm>
        </p:spPr>
        <p:txBody>
          <a:bodyPr>
            <a:normAutofit/>
          </a:bodyPr>
          <a:lstStyle/>
          <a:p>
            <a:r>
              <a:rPr lang="en-AU" sz="2000" b="1" dirty="0">
                <a:latin typeface="Calibri" panose="020F0502020204030204" pitchFamily="34" charset="0"/>
                <a:cs typeface="Calibri" panose="020F0502020204030204" pitchFamily="34" charset="0"/>
              </a:rPr>
              <a:t>Breed Health</a:t>
            </a:r>
          </a:p>
          <a:p>
            <a:pPr marL="0" indent="0">
              <a:buNone/>
            </a:pPr>
            <a:r>
              <a:rPr lang="en-AU" sz="2000" dirty="0">
                <a:latin typeface="Calibri" panose="020F0502020204030204" pitchFamily="34" charset="0"/>
                <a:cs typeface="Calibri" panose="020F0502020204030204" pitchFamily="34" charset="0"/>
              </a:rPr>
              <a:t>Summarise data from Health Surveys to identify the most significant health problems that affect that breed.*</a:t>
            </a:r>
          </a:p>
          <a:p>
            <a:pPr marL="0" indent="0">
              <a:buNone/>
            </a:pPr>
            <a:r>
              <a:rPr lang="en-AU" sz="2000" dirty="0">
                <a:latin typeface="Calibri" panose="020F0502020204030204" pitchFamily="34" charset="0"/>
                <a:cs typeface="Calibri" panose="020F0502020204030204" pitchFamily="34" charset="0"/>
              </a:rPr>
              <a:t>Explain any concerns related to the conformation of the breed and how these affect its health.</a:t>
            </a:r>
          </a:p>
          <a:p>
            <a:pPr marL="0" indent="0">
              <a:buNone/>
            </a:pPr>
            <a:r>
              <a:rPr lang="en-AU" sz="2000" dirty="0">
                <a:latin typeface="Calibri" panose="020F0502020204030204" pitchFamily="34" charset="0"/>
                <a:cs typeface="Calibri" panose="020F0502020204030204" pitchFamily="34" charset="0"/>
              </a:rPr>
              <a:t>Summarise data related to genetic diversity of the breed.</a:t>
            </a:r>
          </a:p>
          <a:p>
            <a:r>
              <a:rPr lang="en-AU" sz="2000" b="1" dirty="0">
                <a:latin typeface="Calibri" panose="020F0502020204030204" pitchFamily="34" charset="0"/>
                <a:cs typeface="Calibri" panose="020F0502020204030204" pitchFamily="34" charset="0"/>
              </a:rPr>
              <a:t>Objectives and Plans</a:t>
            </a:r>
          </a:p>
          <a:p>
            <a:pPr marL="0" indent="0">
              <a:buNone/>
            </a:pPr>
            <a:r>
              <a:rPr lang="en-AU" sz="2000" dirty="0">
                <a:latin typeface="Calibri" panose="020F0502020204030204" pitchFamily="34" charset="0"/>
                <a:cs typeface="Calibri" panose="020F0502020204030204" pitchFamily="34" charset="0"/>
              </a:rPr>
              <a:t>List the specific objectives for addressing any concerns described in the “Breed Health” section.</a:t>
            </a:r>
          </a:p>
          <a:p>
            <a:pPr marL="0" indent="0">
              <a:buNone/>
            </a:pPr>
            <a:r>
              <a:rPr lang="en-AU" sz="2000" dirty="0">
                <a:latin typeface="Calibri" panose="020F0502020204030204" pitchFamily="34" charset="0"/>
                <a:cs typeface="Calibri" panose="020F0502020204030204" pitchFamily="34" charset="0"/>
              </a:rPr>
              <a:t>Explain the plans that are in place to achieve the objectives.</a:t>
            </a:r>
          </a:p>
          <a:p>
            <a:pPr marL="0" indent="0">
              <a:buNone/>
            </a:pPr>
            <a:r>
              <a:rPr lang="en-AU" dirty="0"/>
              <a:t>* </a:t>
            </a:r>
            <a:r>
              <a:rPr lang="en-AU" u="sng" dirty="0">
                <a:solidFill>
                  <a:schemeClr val="tx1"/>
                </a:solidFill>
              </a:rPr>
              <a:t>Could this involve further disease specific surveys?</a:t>
            </a:r>
          </a:p>
        </p:txBody>
      </p:sp>
    </p:spTree>
    <p:extLst>
      <p:ext uri="{BB962C8B-B14F-4D97-AF65-F5344CB8AC3E}">
        <p14:creationId xmlns:p14="http://schemas.microsoft.com/office/powerpoint/2010/main" val="2508559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6CED-B411-47AC-AAC9-0437C21CB30C}"/>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ONE:</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OVERALL BREED HEALTH PLAN</a:t>
            </a:r>
          </a:p>
        </p:txBody>
      </p:sp>
      <p:sp>
        <p:nvSpPr>
          <p:cNvPr id="3" name="Content Placeholder 2">
            <a:extLst>
              <a:ext uri="{FF2B5EF4-FFF2-40B4-BE49-F238E27FC236}">
                <a16:creationId xmlns:a16="http://schemas.microsoft.com/office/drawing/2014/main" id="{23953020-4DA6-4C53-97D8-4A277800ACAF}"/>
              </a:ext>
            </a:extLst>
          </p:cNvPr>
          <p:cNvSpPr>
            <a:spLocks noGrp="1"/>
          </p:cNvSpPr>
          <p:nvPr>
            <p:ph idx="1"/>
          </p:nvPr>
        </p:nvSpPr>
        <p:spPr/>
        <p:txBody>
          <a:bodyPr/>
          <a:lstStyle/>
          <a:p>
            <a:r>
              <a:rPr lang="en-AU" sz="2000" b="1" dirty="0">
                <a:latin typeface="Calibri" panose="020F0502020204030204" pitchFamily="34" charset="0"/>
                <a:cs typeface="Calibri" panose="020F0502020204030204" pitchFamily="34" charset="0"/>
              </a:rPr>
              <a:t>Breeding Recommendations</a:t>
            </a:r>
          </a:p>
          <a:p>
            <a:pPr marL="0" indent="0">
              <a:buNone/>
            </a:pPr>
            <a:r>
              <a:rPr lang="en-AU" sz="2000" dirty="0">
                <a:latin typeface="Calibri" panose="020F0502020204030204" pitchFamily="34" charset="0"/>
                <a:cs typeface="Calibri" panose="020F0502020204030204" pitchFamily="34" charset="0"/>
              </a:rPr>
              <a:t>Summarise the recommendations for anyone breeding puppies. This might include details of screening programmes, advice on Coefficients of Inbreeding, limits on numbers of litters etc.</a:t>
            </a:r>
          </a:p>
          <a:p>
            <a:pPr marL="0" indent="0">
              <a:buNone/>
            </a:pPr>
            <a:endParaRPr lang="en-AU" sz="2000" dirty="0">
              <a:latin typeface="Calibri" panose="020F0502020204030204" pitchFamily="34" charset="0"/>
              <a:cs typeface="Calibri" panose="020F0502020204030204" pitchFamily="34" charset="0"/>
            </a:endParaRPr>
          </a:p>
          <a:p>
            <a:r>
              <a:rPr lang="en-AU" sz="2000" b="1" dirty="0">
                <a:latin typeface="Calibri" panose="020F0502020204030204" pitchFamily="34" charset="0"/>
                <a:cs typeface="Calibri" panose="020F0502020204030204" pitchFamily="34" charset="0"/>
              </a:rPr>
              <a:t>Breed-specific Judging Guidance</a:t>
            </a:r>
          </a:p>
          <a:p>
            <a:pPr marL="0" indent="0">
              <a:buNone/>
            </a:pPr>
            <a:r>
              <a:rPr lang="en-AU" sz="2000" dirty="0">
                <a:latin typeface="Calibri" panose="020F0502020204030204" pitchFamily="34" charset="0"/>
                <a:cs typeface="Calibri" panose="020F0502020204030204" pitchFamily="34" charset="0"/>
              </a:rPr>
              <a:t>Explain the aspects of the breed that judges are expected to take account of at conformation shows (or other events), together with actions they are expected to take to Protect the health of the breed</a:t>
            </a:r>
          </a:p>
          <a:p>
            <a:endParaRPr lang="en-AU" dirty="0"/>
          </a:p>
        </p:txBody>
      </p:sp>
    </p:spTree>
    <p:extLst>
      <p:ext uri="{BB962C8B-B14F-4D97-AF65-F5344CB8AC3E}">
        <p14:creationId xmlns:p14="http://schemas.microsoft.com/office/powerpoint/2010/main" val="3736524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736E-5B19-4A77-AC30-5E870AB72795}"/>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ONE:</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OVERALL BREED HEALTH PLAN</a:t>
            </a:r>
          </a:p>
        </p:txBody>
      </p:sp>
      <p:sp>
        <p:nvSpPr>
          <p:cNvPr id="3" name="Content Placeholder 2">
            <a:extLst>
              <a:ext uri="{FF2B5EF4-FFF2-40B4-BE49-F238E27FC236}">
                <a16:creationId xmlns:a16="http://schemas.microsoft.com/office/drawing/2014/main" id="{581F33F3-132C-4FB1-A455-434903A616EF}"/>
              </a:ext>
            </a:extLst>
          </p:cNvPr>
          <p:cNvSpPr>
            <a:spLocks noGrp="1"/>
          </p:cNvSpPr>
          <p:nvPr>
            <p:ph idx="1"/>
          </p:nvPr>
        </p:nvSpPr>
        <p:spPr/>
        <p:txBody>
          <a:bodyPr>
            <a:normAutofit/>
          </a:bodyPr>
          <a:lstStyle/>
          <a:p>
            <a:r>
              <a:rPr lang="en-AU" sz="2000" b="1" dirty="0">
                <a:latin typeface="Calibri" panose="020F0502020204030204" pitchFamily="34" charset="0"/>
                <a:cs typeface="Calibri" panose="020F0502020204030204" pitchFamily="34" charset="0"/>
              </a:rPr>
              <a:t>Possible Appendices</a:t>
            </a:r>
            <a:r>
              <a:rPr lang="en-AU" sz="2000" dirty="0">
                <a:latin typeface="Calibri" panose="020F0502020204030204" pitchFamily="34" charset="0"/>
                <a:cs typeface="Calibri" panose="020F0502020204030204" pitchFamily="34" charset="0"/>
              </a:rPr>
              <a:t>:</a:t>
            </a:r>
          </a:p>
          <a:p>
            <a:pPr marL="0" indent="0">
              <a:buNone/>
            </a:pPr>
            <a:r>
              <a:rPr lang="en-AU" sz="2000" dirty="0">
                <a:latin typeface="Calibri" panose="020F0502020204030204" pitchFamily="34" charset="0"/>
                <a:cs typeface="Calibri" panose="020F0502020204030204" pitchFamily="34" charset="0"/>
              </a:rPr>
              <a:t>Breed Standard</a:t>
            </a:r>
          </a:p>
          <a:p>
            <a:pPr marL="0" indent="0">
              <a:buNone/>
            </a:pPr>
            <a:r>
              <a:rPr lang="en-AU" sz="2000" dirty="0">
                <a:latin typeface="Calibri" panose="020F0502020204030204" pitchFamily="34" charset="0"/>
                <a:cs typeface="Calibri" panose="020F0502020204030204" pitchFamily="34" charset="0"/>
              </a:rPr>
              <a:t>Breed Club Code of Ethics</a:t>
            </a:r>
          </a:p>
          <a:p>
            <a:pPr marL="0" indent="0">
              <a:buNone/>
            </a:pPr>
            <a:r>
              <a:rPr lang="en-AU" sz="2000" dirty="0">
                <a:latin typeface="Calibri" panose="020F0502020204030204" pitchFamily="34" charset="0"/>
                <a:cs typeface="Calibri" panose="020F0502020204030204" pitchFamily="34" charset="0"/>
              </a:rPr>
              <a:t>Health Schemes</a:t>
            </a:r>
          </a:p>
          <a:p>
            <a:pPr marL="0" indent="0">
              <a:buNone/>
            </a:pPr>
            <a:r>
              <a:rPr lang="en-AU" sz="2000" dirty="0">
                <a:latin typeface="Calibri" panose="020F0502020204030204" pitchFamily="34" charset="0"/>
                <a:cs typeface="Calibri" panose="020F0502020204030204" pitchFamily="34" charset="0"/>
              </a:rPr>
              <a:t>Genetics of known health issues</a:t>
            </a:r>
          </a:p>
          <a:p>
            <a:pPr marL="0" indent="0">
              <a:buNone/>
            </a:pPr>
            <a:r>
              <a:rPr lang="en-AU" sz="2000" dirty="0">
                <a:latin typeface="Calibri" panose="020F0502020204030204" pitchFamily="34" charset="0"/>
                <a:cs typeface="Calibri" panose="020F0502020204030204" pitchFamily="34" charset="0"/>
              </a:rPr>
              <a:t>Working (and other) tests</a:t>
            </a:r>
          </a:p>
          <a:p>
            <a:pPr marL="0" indent="0">
              <a:buNone/>
            </a:pPr>
            <a:r>
              <a:rPr lang="en-AU" sz="2000" dirty="0">
                <a:latin typeface="Calibri" panose="020F0502020204030204" pitchFamily="34" charset="0"/>
                <a:cs typeface="Calibri" panose="020F0502020204030204" pitchFamily="34" charset="0"/>
              </a:rPr>
              <a:t>Genetics of coats and colours</a:t>
            </a:r>
          </a:p>
        </p:txBody>
      </p:sp>
    </p:spTree>
    <p:extLst>
      <p:ext uri="{BB962C8B-B14F-4D97-AF65-F5344CB8AC3E}">
        <p14:creationId xmlns:p14="http://schemas.microsoft.com/office/powerpoint/2010/main" val="1944402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1D2-F30C-473E-8EFB-8AB566F4CE08}"/>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TWO:</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HEALTH PLAN FOR AN INDIVIDUAL DISEASE/DISORDER</a:t>
            </a:r>
          </a:p>
        </p:txBody>
      </p:sp>
      <p:sp>
        <p:nvSpPr>
          <p:cNvPr id="3" name="Content Placeholder 2">
            <a:extLst>
              <a:ext uri="{FF2B5EF4-FFF2-40B4-BE49-F238E27FC236}">
                <a16:creationId xmlns:a16="http://schemas.microsoft.com/office/drawing/2014/main" id="{9D54E8F6-2E82-4A1C-ADA0-784940CB00DB}"/>
              </a:ext>
            </a:extLst>
          </p:cNvPr>
          <p:cNvSpPr>
            <a:spLocks noGrp="1"/>
          </p:cNvSpPr>
          <p:nvPr>
            <p:ph idx="1"/>
          </p:nvPr>
        </p:nvSpPr>
        <p:spPr>
          <a:xfrm>
            <a:off x="2589212" y="2133600"/>
            <a:ext cx="8915400" cy="4430162"/>
          </a:xfrm>
        </p:spPr>
        <p:txBody>
          <a:bodyPr>
            <a:normAutofit/>
          </a:bodyPr>
          <a:lstStyle/>
          <a:p>
            <a:endParaRPr lang="en-AU" b="1" dirty="0">
              <a:latin typeface="Calibri" panose="020F0502020204030204" pitchFamily="34" charset="0"/>
              <a:cs typeface="Calibri" panose="020F0502020204030204" pitchFamily="34" charset="0"/>
            </a:endParaRPr>
          </a:p>
          <a:p>
            <a:r>
              <a:rPr lang="en-AU" sz="2000" b="1" dirty="0">
                <a:latin typeface="Calibri" panose="020F0502020204030204" pitchFamily="34" charset="0"/>
                <a:cs typeface="Calibri" panose="020F0502020204030204" pitchFamily="34" charset="0"/>
              </a:rPr>
              <a:t>Condition</a:t>
            </a:r>
            <a:r>
              <a:rPr lang="en-AU" sz="2000" dirty="0">
                <a:latin typeface="Calibri" panose="020F0502020204030204" pitchFamily="34" charset="0"/>
                <a:cs typeface="Calibri" panose="020F0502020204030204" pitchFamily="34" charset="0"/>
              </a:rPr>
              <a:t> Give the veterinary name of the disease/condition</a:t>
            </a:r>
          </a:p>
          <a:p>
            <a:r>
              <a:rPr lang="en-AU" sz="2000" b="1" dirty="0">
                <a:latin typeface="Calibri" panose="020F0502020204030204" pitchFamily="34" charset="0"/>
                <a:cs typeface="Calibri" panose="020F0502020204030204" pitchFamily="34" charset="0"/>
              </a:rPr>
              <a:t>Description</a:t>
            </a:r>
            <a:r>
              <a:rPr lang="en-AU" sz="2000" dirty="0">
                <a:latin typeface="Calibri" panose="020F0502020204030204" pitchFamily="34" charset="0"/>
                <a:cs typeface="Calibri" panose="020F0502020204030204" pitchFamily="34" charset="0"/>
              </a:rPr>
              <a:t> Describe the symptoms of the disease/condition and how it is usually diagnosed</a:t>
            </a:r>
          </a:p>
          <a:p>
            <a:r>
              <a:rPr lang="en-AU" sz="2000" b="1" dirty="0">
                <a:latin typeface="Calibri" panose="020F0502020204030204" pitchFamily="34" charset="0"/>
                <a:cs typeface="Calibri" panose="020F0502020204030204" pitchFamily="34" charset="0"/>
              </a:rPr>
              <a:t>Prevalence</a:t>
            </a:r>
            <a:r>
              <a:rPr lang="en-AU" sz="2000" dirty="0">
                <a:latin typeface="Calibri" panose="020F0502020204030204" pitchFamily="34" charset="0"/>
                <a:cs typeface="Calibri" panose="020F0502020204030204" pitchFamily="34" charset="0"/>
              </a:rPr>
              <a:t> Describe how widely this disease/condition affects the breed and whether its prevalence is increasing/decreasing or not changing (e.g. as a result of actions already taken)</a:t>
            </a:r>
          </a:p>
          <a:p>
            <a:r>
              <a:rPr lang="en-AU" sz="2000" b="1" dirty="0">
                <a:latin typeface="Calibri" panose="020F0502020204030204" pitchFamily="34" charset="0"/>
                <a:cs typeface="Calibri" panose="020F0502020204030204" pitchFamily="34" charset="0"/>
              </a:rPr>
              <a:t>Severity</a:t>
            </a:r>
            <a:r>
              <a:rPr lang="en-AU" sz="2000" dirty="0">
                <a:latin typeface="Calibri" panose="020F0502020204030204" pitchFamily="34" charset="0"/>
                <a:cs typeface="Calibri" panose="020F0502020204030204" pitchFamily="34" charset="0"/>
              </a:rPr>
              <a:t> (GISID 0-16) Describe the severity and impact of the disease/condition.  Describe the normal treatment options for the disease/condition and their success rates</a:t>
            </a:r>
          </a:p>
          <a:p>
            <a:r>
              <a:rPr lang="en-AU" sz="2000" b="1" dirty="0">
                <a:latin typeface="Calibri" panose="020F0502020204030204" pitchFamily="34" charset="0"/>
                <a:cs typeface="Calibri" panose="020F0502020204030204" pitchFamily="34" charset="0"/>
              </a:rPr>
              <a:t>Age of onset </a:t>
            </a:r>
            <a:r>
              <a:rPr lang="en-AU" sz="2000" dirty="0">
                <a:latin typeface="Calibri" panose="020F0502020204030204" pitchFamily="34" charset="0"/>
                <a:cs typeface="Calibri" panose="020F0502020204030204" pitchFamily="34" charset="0"/>
              </a:rPr>
              <a:t>State at what age the disease/condition appears</a:t>
            </a:r>
          </a:p>
        </p:txBody>
      </p:sp>
    </p:spTree>
    <p:extLst>
      <p:ext uri="{BB962C8B-B14F-4D97-AF65-F5344CB8AC3E}">
        <p14:creationId xmlns:p14="http://schemas.microsoft.com/office/powerpoint/2010/main" val="936015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607F-B291-4B54-89CE-BD6A49581A71}"/>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EXAMPLE TWO:</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HEALTH PLAN FOR AN INDIVIDUAL DISEASE/DISORDER</a:t>
            </a:r>
          </a:p>
        </p:txBody>
      </p:sp>
      <p:sp>
        <p:nvSpPr>
          <p:cNvPr id="3" name="Content Placeholder 2">
            <a:extLst>
              <a:ext uri="{FF2B5EF4-FFF2-40B4-BE49-F238E27FC236}">
                <a16:creationId xmlns:a16="http://schemas.microsoft.com/office/drawing/2014/main" id="{C422A183-8B9D-4FA0-A6D1-F9919D585957}"/>
              </a:ext>
            </a:extLst>
          </p:cNvPr>
          <p:cNvSpPr>
            <a:spLocks noGrp="1"/>
          </p:cNvSpPr>
          <p:nvPr>
            <p:ph idx="1"/>
          </p:nvPr>
        </p:nvSpPr>
        <p:spPr/>
        <p:txBody>
          <a:bodyPr>
            <a:normAutofit/>
          </a:bodyPr>
          <a:lstStyle/>
          <a:p>
            <a:endParaRPr lang="en-AU" sz="2000" b="1" dirty="0">
              <a:latin typeface="Calibri" panose="020F0502020204030204" pitchFamily="34" charset="0"/>
              <a:cs typeface="Calibri" panose="020F0502020204030204" pitchFamily="34" charset="0"/>
            </a:endParaRPr>
          </a:p>
          <a:p>
            <a:r>
              <a:rPr lang="en-AU" sz="2000" b="1" dirty="0">
                <a:latin typeface="Calibri" panose="020F0502020204030204" pitchFamily="34" charset="0"/>
                <a:cs typeface="Calibri" panose="020F0502020204030204" pitchFamily="34" charset="0"/>
              </a:rPr>
              <a:t>Health Screening</a:t>
            </a:r>
            <a:r>
              <a:rPr lang="en-AU" sz="2000" dirty="0">
                <a:latin typeface="Calibri" panose="020F0502020204030204" pitchFamily="34" charset="0"/>
                <a:cs typeface="Calibri" panose="020F0502020204030204" pitchFamily="34" charset="0"/>
              </a:rPr>
              <a:t>: Explain any health screening currently in place and advice to breeders. Explain any plans in place to develop health screening, if none currently exists, including timescales/funding/experts involved.</a:t>
            </a:r>
          </a:p>
          <a:p>
            <a:r>
              <a:rPr lang="en-AU" sz="2000" b="1" dirty="0">
                <a:latin typeface="Calibri" panose="020F0502020204030204" pitchFamily="34" charset="0"/>
                <a:cs typeface="Calibri" panose="020F0502020204030204" pitchFamily="34" charset="0"/>
              </a:rPr>
              <a:t>Advice to buyers </a:t>
            </a:r>
            <a:r>
              <a:rPr lang="en-AU" sz="2000" dirty="0">
                <a:latin typeface="Calibri" panose="020F0502020204030204" pitchFamily="34" charset="0"/>
                <a:cs typeface="Calibri" panose="020F0502020204030204" pitchFamily="34" charset="0"/>
              </a:rPr>
              <a:t>Explain the advice you would expect to give in relation to this disease/condition, to a potential buyer of the breed.</a:t>
            </a:r>
          </a:p>
          <a:p>
            <a:r>
              <a:rPr lang="en-AU" sz="2000" b="1" dirty="0">
                <a:latin typeface="Calibri" panose="020F0502020204030204" pitchFamily="34" charset="0"/>
                <a:cs typeface="Calibri" panose="020F0502020204030204" pitchFamily="34" charset="0"/>
              </a:rPr>
              <a:t>More information </a:t>
            </a:r>
            <a:r>
              <a:rPr lang="en-AU" sz="2000" dirty="0">
                <a:latin typeface="Calibri" panose="020F0502020204030204" pitchFamily="34" charset="0"/>
                <a:cs typeface="Calibri" panose="020F0502020204030204" pitchFamily="34" charset="0"/>
              </a:rPr>
              <a:t>Provide references to further information about the disease/condition, or to your breed’s plans to address it (e.g. website addresses, scientific papers). Give contact details for your breed’s point of contact on this disease/condition.</a:t>
            </a:r>
          </a:p>
        </p:txBody>
      </p:sp>
    </p:spTree>
    <p:extLst>
      <p:ext uri="{BB962C8B-B14F-4D97-AF65-F5344CB8AC3E}">
        <p14:creationId xmlns:p14="http://schemas.microsoft.com/office/powerpoint/2010/main" val="2109081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B129-43DF-47DF-BDFB-AA90D2F74590}"/>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DO WE NEED TO </a:t>
            </a: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CONSIDER?</a:t>
            </a:r>
          </a:p>
        </p:txBody>
      </p:sp>
      <p:sp>
        <p:nvSpPr>
          <p:cNvPr id="3" name="Content Placeholder 2">
            <a:extLst>
              <a:ext uri="{FF2B5EF4-FFF2-40B4-BE49-F238E27FC236}">
                <a16:creationId xmlns:a16="http://schemas.microsoft.com/office/drawing/2014/main" id="{883B384D-167B-48FC-9618-04CF9DE4E625}"/>
              </a:ext>
            </a:extLst>
          </p:cNvPr>
          <p:cNvSpPr>
            <a:spLocks noGrp="1"/>
          </p:cNvSpPr>
          <p:nvPr>
            <p:ph idx="1"/>
          </p:nvPr>
        </p:nvSpPr>
        <p:spPr/>
        <p:txBody>
          <a:bodyPr>
            <a:noAutofit/>
          </a:bodyPr>
          <a:lstStyle/>
          <a:p>
            <a:r>
              <a:rPr lang="en-AU" dirty="0">
                <a:latin typeface="Calibri" panose="020F0502020204030204" pitchFamily="34" charset="0"/>
                <a:cs typeface="Calibri" panose="020F0502020204030204" pitchFamily="34" charset="0"/>
              </a:rPr>
              <a:t>THE IMPACT OF I/V MATINGS?</a:t>
            </a:r>
          </a:p>
          <a:p>
            <a:r>
              <a:rPr lang="en-AU" dirty="0">
                <a:latin typeface="Calibri" panose="020F0502020204030204" pitchFamily="34" charset="0"/>
                <a:cs typeface="Calibri" panose="020F0502020204030204" pitchFamily="34" charset="0"/>
              </a:rPr>
              <a:t>ARE THERE ANY OTHER ‘KNOCK ON’ EFFECTS?</a:t>
            </a:r>
          </a:p>
          <a:p>
            <a:r>
              <a:rPr lang="en-AU" dirty="0">
                <a:latin typeface="Calibri" panose="020F0502020204030204" pitchFamily="34" charset="0"/>
                <a:cs typeface="Calibri" panose="020F0502020204030204" pitchFamily="34" charset="0"/>
              </a:rPr>
              <a:t>IS THERE A HIGH OR LOW PREVALENCE?</a:t>
            </a:r>
          </a:p>
          <a:p>
            <a:r>
              <a:rPr lang="en-AU" dirty="0">
                <a:latin typeface="Calibri" panose="020F0502020204030204" pitchFamily="34" charset="0"/>
                <a:cs typeface="Calibri" panose="020F0502020204030204" pitchFamily="34" charset="0"/>
              </a:rPr>
              <a:t>HOW SERIOUS AN IMPACT IT HAS ON THE BSD?</a:t>
            </a:r>
          </a:p>
          <a:p>
            <a:r>
              <a:rPr lang="en-AU" dirty="0">
                <a:latin typeface="Calibri" panose="020F0502020204030204" pitchFamily="34" charset="0"/>
                <a:cs typeface="Calibri" panose="020F0502020204030204" pitchFamily="34" charset="0"/>
              </a:rPr>
              <a:t>HOW DOES IT IMPACT ON THE BSD’S OWNER?</a:t>
            </a:r>
          </a:p>
          <a:p>
            <a:r>
              <a:rPr lang="en-AU" dirty="0">
                <a:latin typeface="Calibri" panose="020F0502020204030204" pitchFamily="34" charset="0"/>
                <a:cs typeface="Calibri" panose="020F0502020204030204" pitchFamily="34" charset="0"/>
              </a:rPr>
              <a:t>THE GISID SCORE</a:t>
            </a:r>
          </a:p>
          <a:p>
            <a:r>
              <a:rPr lang="en-AU" dirty="0">
                <a:latin typeface="Calibri" panose="020F0502020204030204" pitchFamily="34" charset="0"/>
                <a:cs typeface="Calibri" panose="020F0502020204030204" pitchFamily="34" charset="0"/>
              </a:rPr>
              <a:t>ARE THERE CLINICAL SCREENING TESTS AVAILABLE?</a:t>
            </a:r>
          </a:p>
          <a:p>
            <a:r>
              <a:rPr lang="en-AU" dirty="0">
                <a:latin typeface="Calibri" panose="020F0502020204030204" pitchFamily="34" charset="0"/>
                <a:cs typeface="Calibri" panose="020F0502020204030204" pitchFamily="34" charset="0"/>
              </a:rPr>
              <a:t>ARE THERE DNA SCREENING TESTS TO IDENTIFY CLEAR/CARRIER/AFFECTED?</a:t>
            </a:r>
          </a:p>
          <a:p>
            <a:r>
              <a:rPr lang="en-AU" dirty="0">
                <a:latin typeface="Calibri" panose="020F0502020204030204" pitchFamily="34" charset="0"/>
                <a:cs typeface="Calibri" panose="020F0502020204030204" pitchFamily="34" charset="0"/>
              </a:rPr>
              <a:t>HOW EASY WILL IT BE TO ADDRESS?</a:t>
            </a:r>
          </a:p>
          <a:p>
            <a:r>
              <a:rPr lang="en-AU" dirty="0">
                <a:latin typeface="Calibri" panose="020F0502020204030204" pitchFamily="34" charset="0"/>
                <a:cs typeface="Calibri" panose="020F0502020204030204" pitchFamily="34" charset="0"/>
              </a:rPr>
              <a:t>HOW LONG COULD IT TAKE TO ADDRESS?</a:t>
            </a:r>
          </a:p>
          <a:p>
            <a:r>
              <a:rPr lang="en-AU" dirty="0">
                <a:latin typeface="Calibri" panose="020F0502020204030204" pitchFamily="34" charset="0"/>
                <a:cs typeface="Calibri" panose="020F0502020204030204" pitchFamily="34" charset="0"/>
              </a:rPr>
              <a:t>WHAT WILL IT COST TO ADDRESS?</a:t>
            </a:r>
          </a:p>
        </p:txBody>
      </p:sp>
    </p:spTree>
    <p:extLst>
      <p:ext uri="{BB962C8B-B14F-4D97-AF65-F5344CB8AC3E}">
        <p14:creationId xmlns:p14="http://schemas.microsoft.com/office/powerpoint/2010/main" val="424596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2183-C664-4154-B538-E01ADA709726}"/>
              </a:ext>
            </a:extLst>
          </p:cNvPr>
          <p:cNvSpPr>
            <a:spLocks noGrp="1"/>
          </p:cNvSpPr>
          <p:nvPr>
            <p:ph type="title"/>
          </p:nvPr>
        </p:nvSpPr>
        <p:spPr/>
        <p:txBody>
          <a:bodyPr/>
          <a:lstStyle/>
          <a:p>
            <a:endParaRPr lang="en-AU" dirty="0"/>
          </a:p>
        </p:txBody>
      </p:sp>
      <p:pic>
        <p:nvPicPr>
          <p:cNvPr id="4" name="Content Placeholder 3">
            <a:extLst>
              <a:ext uri="{FF2B5EF4-FFF2-40B4-BE49-F238E27FC236}">
                <a16:creationId xmlns:a16="http://schemas.microsoft.com/office/drawing/2014/main" id="{976EA4ED-45E5-4943-A942-C5F247E821F5}"/>
              </a:ext>
            </a:extLst>
          </p:cNvPr>
          <p:cNvPicPr>
            <a:picLocks noGrp="1" noChangeAspect="1"/>
          </p:cNvPicPr>
          <p:nvPr>
            <p:ph idx="1"/>
          </p:nvPr>
        </p:nvPicPr>
        <p:blipFill>
          <a:blip r:embed="rId2"/>
          <a:stretch>
            <a:fillRect/>
          </a:stretch>
        </p:blipFill>
        <p:spPr>
          <a:xfrm>
            <a:off x="4762123" y="1584356"/>
            <a:ext cx="3929204" cy="3892991"/>
          </a:xfrm>
          <a:prstGeom prst="rect">
            <a:avLst/>
          </a:prstGeom>
        </p:spPr>
      </p:pic>
    </p:spTree>
    <p:extLst>
      <p:ext uri="{BB962C8B-B14F-4D97-AF65-F5344CB8AC3E}">
        <p14:creationId xmlns:p14="http://schemas.microsoft.com/office/powerpoint/2010/main" val="482101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03A5-24B5-4141-9358-D3E78B7FC10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6ACD96F6-4EA7-419B-B5BF-1C1619959368}"/>
              </a:ext>
            </a:extLst>
          </p:cNvPr>
          <p:cNvSpPr>
            <a:spLocks noGrp="1"/>
          </p:cNvSpPr>
          <p:nvPr>
            <p:ph idx="1"/>
          </p:nvPr>
        </p:nvSpPr>
        <p:spPr>
          <a:xfrm>
            <a:off x="2679746" y="2079279"/>
            <a:ext cx="8915400" cy="3777622"/>
          </a:xfrm>
        </p:spPr>
        <p:txBody>
          <a:bodyPr>
            <a:normAutofit/>
          </a:bodyPr>
          <a:lstStyle/>
          <a:p>
            <a:pPr marL="0" indent="0">
              <a:buNone/>
            </a:pPr>
            <a:endParaRPr lang="en-AU" sz="5400" b="1" dirty="0">
              <a:latin typeface="Calibri" panose="020F0502020204030204" pitchFamily="34" charset="0"/>
              <a:cs typeface="Calibri" panose="020F0502020204030204" pitchFamily="34" charset="0"/>
            </a:endParaRPr>
          </a:p>
          <a:p>
            <a:pPr marL="0" indent="0" algn="ctr">
              <a:buNone/>
            </a:pPr>
            <a:r>
              <a:rPr lang="en-AU" sz="4000" dirty="0">
                <a:latin typeface="Cambria" panose="02040503050406030204" pitchFamily="18" charset="0"/>
                <a:ea typeface="Cambria" panose="02040503050406030204" pitchFamily="18" charset="0"/>
                <a:cs typeface="Calibri" panose="020F0502020204030204" pitchFamily="34" charset="0"/>
              </a:rPr>
              <a:t>SMALL GROUP </a:t>
            </a:r>
          </a:p>
          <a:p>
            <a:pPr marL="0" indent="0" algn="ctr">
              <a:buNone/>
            </a:pPr>
            <a:r>
              <a:rPr lang="en-AU" sz="4000" dirty="0">
                <a:latin typeface="Cambria" panose="02040503050406030204" pitchFamily="18" charset="0"/>
                <a:ea typeface="Cambria" panose="02040503050406030204" pitchFamily="18" charset="0"/>
                <a:cs typeface="Calibri" panose="020F0502020204030204" pitchFamily="34" charset="0"/>
              </a:rPr>
              <a:t>FEEDBACK</a:t>
            </a:r>
          </a:p>
        </p:txBody>
      </p:sp>
    </p:spTree>
    <p:extLst>
      <p:ext uri="{BB962C8B-B14F-4D97-AF65-F5344CB8AC3E}">
        <p14:creationId xmlns:p14="http://schemas.microsoft.com/office/powerpoint/2010/main" val="372028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B640-937B-4F6C-991F-13FE6A493C6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1F18D71-FE18-4A82-8A62-0FC5226F9DCB}"/>
              </a:ext>
            </a:extLst>
          </p:cNvPr>
          <p:cNvSpPr>
            <a:spLocks noGrp="1"/>
          </p:cNvSpPr>
          <p:nvPr>
            <p:ph idx="1"/>
          </p:nvPr>
        </p:nvSpPr>
        <p:spPr/>
        <p:txBody>
          <a:bodyPr>
            <a:normAutofit/>
          </a:bodyPr>
          <a:lstStyle/>
          <a:p>
            <a:pPr marL="0" indent="0" algn="ctr">
              <a:buNone/>
            </a:pPr>
            <a:r>
              <a:rPr lang="en-AU" sz="4400" dirty="0">
                <a:latin typeface="Cambria" panose="02040503050406030204" pitchFamily="18" charset="0"/>
                <a:ea typeface="Cambria" panose="02040503050406030204" pitchFamily="18" charset="0"/>
                <a:cs typeface="Calibri" panose="020F0502020204030204" pitchFamily="34" charset="0"/>
              </a:rPr>
              <a:t>OTHER</a:t>
            </a:r>
            <a:r>
              <a:rPr lang="en-AU" sz="4800" dirty="0">
                <a:latin typeface="Cambria" panose="02040503050406030204" pitchFamily="18" charset="0"/>
                <a:ea typeface="Cambria" panose="02040503050406030204" pitchFamily="18" charset="0"/>
                <a:cs typeface="Calibri" panose="020F0502020204030204" pitchFamily="34" charset="0"/>
              </a:rPr>
              <a:t> AIMS FOR </a:t>
            </a:r>
          </a:p>
          <a:p>
            <a:pPr marL="0" indent="0" algn="ctr">
              <a:buNone/>
            </a:pPr>
            <a:r>
              <a:rPr lang="en-AU" sz="4800" dirty="0">
                <a:latin typeface="Cambria" panose="02040503050406030204" pitchFamily="18" charset="0"/>
                <a:ea typeface="Cambria" panose="02040503050406030204" pitchFamily="18" charset="0"/>
                <a:cs typeface="Calibri" panose="020F0502020204030204" pitchFamily="34" charset="0"/>
              </a:rPr>
              <a:t>THE FORUM?</a:t>
            </a:r>
          </a:p>
        </p:txBody>
      </p:sp>
    </p:spTree>
    <p:extLst>
      <p:ext uri="{BB962C8B-B14F-4D97-AF65-F5344CB8AC3E}">
        <p14:creationId xmlns:p14="http://schemas.microsoft.com/office/powerpoint/2010/main" val="3464277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A5FA-1B32-499A-AE57-9EA650130C3F}"/>
              </a:ext>
            </a:extLst>
          </p:cNvPr>
          <p:cNvSpPr>
            <a:spLocks noGrp="1"/>
          </p:cNvSpPr>
          <p:nvPr>
            <p:ph type="title"/>
          </p:nvPr>
        </p:nvSpPr>
        <p:spPr/>
        <p:txBody>
          <a:bodyPr>
            <a:normAutofit/>
          </a:bodyPr>
          <a:lstStyle/>
          <a:p>
            <a:pPr algn="ctr"/>
            <a:br>
              <a:rPr lang="en-AU" dirty="0"/>
            </a:br>
            <a:r>
              <a:rPr lang="en-AU" sz="4000" dirty="0">
                <a:latin typeface="Cambria" panose="02040503050406030204" pitchFamily="18" charset="0"/>
                <a:ea typeface="Cambria" panose="02040503050406030204" pitchFamily="18" charset="0"/>
                <a:cs typeface="Calibri" panose="020F0502020204030204" pitchFamily="34" charset="0"/>
              </a:rPr>
              <a:t>FINAL PROJECT WORK</a:t>
            </a:r>
          </a:p>
        </p:txBody>
      </p:sp>
      <p:sp>
        <p:nvSpPr>
          <p:cNvPr id="3" name="Content Placeholder 2">
            <a:extLst>
              <a:ext uri="{FF2B5EF4-FFF2-40B4-BE49-F238E27FC236}">
                <a16:creationId xmlns:a16="http://schemas.microsoft.com/office/drawing/2014/main" id="{85CCE182-2E12-4375-BAE8-5D4B2EB98196}"/>
              </a:ext>
            </a:extLst>
          </p:cNvPr>
          <p:cNvSpPr>
            <a:spLocks noGrp="1"/>
          </p:cNvSpPr>
          <p:nvPr>
            <p:ph idx="1"/>
          </p:nvPr>
        </p:nvSpPr>
        <p:spPr/>
        <p:txBody>
          <a:bodyPr/>
          <a:lstStyle/>
          <a:p>
            <a:endParaRPr lang="en-AU" dirty="0">
              <a:latin typeface="Cambria" panose="02040503050406030204" pitchFamily="18" charset="0"/>
              <a:ea typeface="Cambria" panose="02040503050406030204" pitchFamily="18" charset="0"/>
            </a:endParaRPr>
          </a:p>
          <a:p>
            <a:r>
              <a:rPr lang="en-AU" sz="2000" dirty="0">
                <a:latin typeface="Cambria" panose="02040503050406030204" pitchFamily="18" charset="0"/>
                <a:ea typeface="Cambria" panose="02040503050406030204" pitchFamily="18" charset="0"/>
              </a:rPr>
              <a:t>Further breakdown of health data as per variety of BSD (where possible)</a:t>
            </a:r>
          </a:p>
          <a:p>
            <a:r>
              <a:rPr lang="en-AU" sz="2000" dirty="0">
                <a:latin typeface="Cambria" panose="02040503050406030204" pitchFamily="18" charset="0"/>
                <a:ea typeface="Cambria" panose="02040503050406030204" pitchFamily="18" charset="0"/>
              </a:rPr>
              <a:t>Finalise BSD health survey report and data</a:t>
            </a:r>
          </a:p>
          <a:p>
            <a:r>
              <a:rPr lang="en-AU" sz="2000" dirty="0">
                <a:latin typeface="Cambria" panose="02040503050406030204" pitchFamily="18" charset="0"/>
                <a:ea typeface="Cambria" panose="02040503050406030204" pitchFamily="18" charset="0"/>
              </a:rPr>
              <a:t>Upload BSD health survey report and the Forum video onto the BSDCQ website  </a:t>
            </a:r>
            <a:r>
              <a:rPr lang="en-AU" sz="2000" dirty="0">
                <a:latin typeface="Cambria" panose="02040503050406030204" pitchFamily="18" charset="0"/>
                <a:ea typeface="Cambria" panose="02040503050406030204" pitchFamily="18" charset="0"/>
                <a:hlinkClick r:id="rId2"/>
              </a:rPr>
              <a:t>www.bsdcq.com</a:t>
            </a:r>
            <a:r>
              <a:rPr lang="en-AU" sz="2000" dirty="0">
                <a:latin typeface="Cambria" panose="02040503050406030204" pitchFamily="18" charset="0"/>
                <a:ea typeface="Cambria" panose="02040503050406030204" pitchFamily="18" charset="0"/>
              </a:rPr>
              <a:t> during March 2020</a:t>
            </a:r>
          </a:p>
          <a:p>
            <a:pPr marL="0" indent="0">
              <a:buNone/>
            </a:pPr>
            <a:endParaRPr lang="en-AU" dirty="0">
              <a:latin typeface="Cambria" panose="02040503050406030204" pitchFamily="18" charset="0"/>
              <a:ea typeface="Cambria" panose="02040503050406030204" pitchFamily="18" charset="0"/>
            </a:endParaRPr>
          </a:p>
          <a:p>
            <a:pPr marL="0" indent="0">
              <a:buNone/>
            </a:pPr>
            <a:endParaRPr lang="en-AU" dirty="0">
              <a:latin typeface="Cambria" panose="02040503050406030204" pitchFamily="18" charset="0"/>
              <a:ea typeface="Cambria" panose="02040503050406030204" pitchFamily="18" charset="0"/>
            </a:endParaRPr>
          </a:p>
          <a:p>
            <a:endParaRPr lang="en-AU" dirty="0">
              <a:latin typeface="Cambria" panose="02040503050406030204" pitchFamily="18" charset="0"/>
              <a:ea typeface="Cambria" panose="02040503050406030204" pitchFamily="18" charset="0"/>
            </a:endParaRPr>
          </a:p>
          <a:p>
            <a:endParaRPr lang="en-AU" dirty="0">
              <a:latin typeface="Cambria" panose="02040503050406030204" pitchFamily="18" charset="0"/>
              <a:ea typeface="Cambria" panose="02040503050406030204" pitchFamily="18" charset="0"/>
            </a:endParaRPr>
          </a:p>
          <a:p>
            <a:endParaRPr lang="en-AU" dirty="0"/>
          </a:p>
          <a:p>
            <a:pPr marL="0" indent="0">
              <a:buNone/>
            </a:pPr>
            <a:endParaRPr lang="en-AU" dirty="0"/>
          </a:p>
        </p:txBody>
      </p:sp>
    </p:spTree>
    <p:extLst>
      <p:ext uri="{BB962C8B-B14F-4D97-AF65-F5344CB8AC3E}">
        <p14:creationId xmlns:p14="http://schemas.microsoft.com/office/powerpoint/2010/main" val="709588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4CBE-06D0-4A8B-8C8F-BDC64C252D5F}"/>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CAN WE ANSWER SOME KEY QUESTIONS TODAY?</a:t>
            </a:r>
          </a:p>
        </p:txBody>
      </p:sp>
      <p:sp>
        <p:nvSpPr>
          <p:cNvPr id="3" name="Content Placeholder 2">
            <a:extLst>
              <a:ext uri="{FF2B5EF4-FFF2-40B4-BE49-F238E27FC236}">
                <a16:creationId xmlns:a16="http://schemas.microsoft.com/office/drawing/2014/main" id="{3382399E-8210-45EE-A861-4E51C22097A3}"/>
              </a:ext>
            </a:extLst>
          </p:cNvPr>
          <p:cNvSpPr>
            <a:spLocks noGrp="1"/>
          </p:cNvSpPr>
          <p:nvPr>
            <p:ph idx="1"/>
          </p:nvPr>
        </p:nvSpPr>
        <p:spPr>
          <a:xfrm>
            <a:off x="2589212" y="2133600"/>
            <a:ext cx="8915400" cy="3995596"/>
          </a:xfrm>
        </p:spPr>
        <p:txBody>
          <a:bodyPr>
            <a:normAutofit fontScale="85000" lnSpcReduction="20000"/>
          </a:bodyPr>
          <a:lstStyle/>
          <a:p>
            <a:r>
              <a:rPr lang="en-AU" sz="2000" dirty="0">
                <a:latin typeface="Calibri" panose="020F0502020204030204" pitchFamily="34" charset="0"/>
                <a:ea typeface="Cambria" panose="02040503050406030204" pitchFamily="18" charset="0"/>
                <a:cs typeface="Calibri" panose="020F0502020204030204" pitchFamily="34" charset="0"/>
              </a:rPr>
              <a:t>Are we concerned about any diseases/disorders and the BSD?</a:t>
            </a:r>
          </a:p>
          <a:p>
            <a:r>
              <a:rPr lang="en-AU" sz="2000" dirty="0">
                <a:latin typeface="Calibri" panose="020F0502020204030204" pitchFamily="34" charset="0"/>
                <a:ea typeface="Cambria" panose="02040503050406030204" pitchFamily="18" charset="0"/>
                <a:cs typeface="Calibri" panose="020F0502020204030204" pitchFamily="34" charset="0"/>
              </a:rPr>
              <a:t>Do we want to develop a/any BSDCQ BSD health plan/s?</a:t>
            </a:r>
          </a:p>
          <a:p>
            <a:r>
              <a:rPr lang="en-AU" sz="2000" dirty="0">
                <a:latin typeface="Calibri" panose="020F0502020204030204" pitchFamily="34" charset="0"/>
                <a:ea typeface="Cambria" panose="02040503050406030204" pitchFamily="18" charset="0"/>
                <a:cs typeface="Calibri" panose="020F0502020204030204" pitchFamily="34" charset="0"/>
              </a:rPr>
              <a:t>Should the BSDCQ undertake future BSD health surveys? If yes, how frequently?</a:t>
            </a:r>
          </a:p>
          <a:p>
            <a:r>
              <a:rPr lang="en-AU" sz="2000" dirty="0">
                <a:latin typeface="Calibri" panose="020F0502020204030204" pitchFamily="34" charset="0"/>
                <a:ea typeface="Cambria" panose="02040503050406030204" pitchFamily="18" charset="0"/>
                <a:cs typeface="Calibri" panose="020F0502020204030204" pitchFamily="34" charset="0"/>
              </a:rPr>
              <a:t>Or, should there be open breed and/or disease/disorder surveys on the BSDCQ web site for completion at any time?</a:t>
            </a:r>
          </a:p>
          <a:p>
            <a:r>
              <a:rPr lang="en-AU" sz="2000" dirty="0">
                <a:latin typeface="Calibri" panose="020F0502020204030204" pitchFamily="34" charset="0"/>
                <a:ea typeface="Cambria" panose="02040503050406030204" pitchFamily="18" charset="0"/>
                <a:cs typeface="Calibri" panose="020F0502020204030204" pitchFamily="34" charset="0"/>
              </a:rPr>
              <a:t>Do we want to commence some simple health related educational activities? </a:t>
            </a:r>
          </a:p>
          <a:p>
            <a:pPr lvl="1">
              <a:buFont typeface="Arial" panose="020B0604020202020204" pitchFamily="34" charset="0"/>
              <a:buChar char="•"/>
            </a:pPr>
            <a:r>
              <a:rPr lang="en-AU" sz="1800" dirty="0">
                <a:latin typeface="Calibri" panose="020F0502020204030204" pitchFamily="34" charset="0"/>
                <a:ea typeface="Cambria" panose="02040503050406030204" pitchFamily="18" charset="0"/>
                <a:cs typeface="Calibri" panose="020F0502020204030204" pitchFamily="34" charset="0"/>
              </a:rPr>
              <a:t>Community?</a:t>
            </a:r>
          </a:p>
          <a:p>
            <a:pPr lvl="1">
              <a:buFont typeface="Arial" panose="020B0604020202020204" pitchFamily="34" charset="0"/>
              <a:buChar char="•"/>
            </a:pPr>
            <a:r>
              <a:rPr lang="en-AU" sz="1800" dirty="0">
                <a:latin typeface="Calibri" panose="020F0502020204030204" pitchFamily="34" charset="0"/>
                <a:ea typeface="Cambria" panose="02040503050406030204" pitchFamily="18" charset="0"/>
                <a:cs typeface="Calibri" panose="020F0502020204030204" pitchFamily="34" charset="0"/>
              </a:rPr>
              <a:t>Breeders?</a:t>
            </a:r>
          </a:p>
          <a:p>
            <a:r>
              <a:rPr lang="en-AU" sz="2000" dirty="0">
                <a:latin typeface="Calibri" panose="020F0502020204030204" pitchFamily="34" charset="0"/>
                <a:ea typeface="Cambria" panose="02040503050406030204" pitchFamily="18" charset="0"/>
                <a:cs typeface="Calibri" panose="020F0502020204030204" pitchFamily="34" charset="0"/>
              </a:rPr>
              <a:t>Do we want to expand the BSDCQ health register?</a:t>
            </a:r>
          </a:p>
          <a:p>
            <a:r>
              <a:rPr lang="en-AU" sz="2000" dirty="0">
                <a:latin typeface="Calibri" panose="020F0502020204030204" pitchFamily="34" charset="0"/>
                <a:ea typeface="Cambria" panose="02040503050406030204" pitchFamily="18" charset="0"/>
                <a:cs typeface="Calibri" panose="020F0502020204030204" pitchFamily="34" charset="0"/>
              </a:rPr>
              <a:t>Or, do we want to work with other breed clubs for an open BSD health register?</a:t>
            </a:r>
          </a:p>
          <a:p>
            <a:r>
              <a:rPr lang="en-AU" sz="2000" dirty="0">
                <a:latin typeface="Calibri" panose="020F0502020204030204" pitchFamily="34" charset="0"/>
                <a:ea typeface="Cambria" panose="02040503050406030204" pitchFamily="18" charset="0"/>
                <a:cs typeface="Calibri" panose="020F0502020204030204" pitchFamily="34" charset="0"/>
              </a:rPr>
              <a:t>Do we want to revisit the idea of a National Breed Council?</a:t>
            </a:r>
          </a:p>
          <a:p>
            <a:r>
              <a:rPr lang="en-AU" sz="2000" dirty="0">
                <a:latin typeface="Calibri" panose="020F0502020204030204" pitchFamily="34" charset="0"/>
                <a:ea typeface="Cambria" panose="02040503050406030204" pitchFamily="18" charset="0"/>
                <a:cs typeface="Calibri" panose="020F0502020204030204" pitchFamily="34" charset="0"/>
              </a:rPr>
              <a:t>Other?</a:t>
            </a:r>
          </a:p>
          <a:p>
            <a:pPr marL="0" indent="0">
              <a:buNone/>
            </a:pPr>
            <a:endParaRPr lang="en-AU" sz="20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6189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4CA9-0274-4BB9-82C5-25BDF70BE213}"/>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REFERENCES </a:t>
            </a:r>
            <a:br>
              <a:rPr lang="en-AU" sz="4000" dirty="0">
                <a:latin typeface="Cambria" panose="02040503050406030204" pitchFamily="18" charset="0"/>
                <a:ea typeface="Cambria" panose="02040503050406030204" pitchFamily="18" charset="0"/>
              </a:rPr>
            </a:br>
            <a:endParaRPr lang="en-AU" sz="40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4158ECE-D8CD-4CD2-A55D-483F1BD24154}"/>
              </a:ext>
            </a:extLst>
          </p:cNvPr>
          <p:cNvSpPr>
            <a:spLocks noGrp="1"/>
          </p:cNvSpPr>
          <p:nvPr>
            <p:ph idx="1"/>
          </p:nvPr>
        </p:nvSpPr>
        <p:spPr>
          <a:xfrm>
            <a:off x="2589212" y="2133600"/>
            <a:ext cx="8915400" cy="3506709"/>
          </a:xfrm>
        </p:spPr>
        <p:txBody>
          <a:bodyPr>
            <a:normAutofit fontScale="32500" lnSpcReduction="20000"/>
          </a:bodyPr>
          <a:lstStyle/>
          <a:p>
            <a:pPr marL="0" indent="0">
              <a:buNone/>
            </a:pPr>
            <a:endParaRPr lang="en-AU" dirty="0"/>
          </a:p>
          <a:p>
            <a:pPr>
              <a:buFont typeface="Arial" panose="020B0604020202020204" pitchFamily="34" charset="0"/>
              <a:buChar char="•"/>
            </a:pPr>
            <a:endParaRPr lang="en-AU" sz="62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6200" dirty="0">
                <a:latin typeface="Calibri" panose="020F0502020204030204" pitchFamily="34" charset="0"/>
                <a:cs typeface="Calibri" panose="020F0502020204030204" pitchFamily="34" charset="0"/>
              </a:rPr>
              <a:t>FOR ALL REFERENCES WITHIN THIS POWERPOINT PRESENTATION, PLEASE REFER TO FUTURE DIRECTIONS: THE BSD HEALTH SURVEY, 2019</a:t>
            </a:r>
          </a:p>
          <a:p>
            <a:pPr marL="0" indent="0">
              <a:buNone/>
            </a:pPr>
            <a:endParaRPr lang="en-AU" sz="6200" dirty="0">
              <a:latin typeface="Calibri" panose="020F0502020204030204" pitchFamily="34" charset="0"/>
              <a:cs typeface="Calibri" panose="020F0502020204030204" pitchFamily="34" charset="0"/>
            </a:endParaRPr>
          </a:p>
          <a:p>
            <a:pPr marL="0" indent="0">
              <a:buNone/>
            </a:pPr>
            <a:endParaRPr lang="en-AU" sz="6200" b="1" dirty="0">
              <a:latin typeface="Calibri" panose="020F0502020204030204" pitchFamily="34" charset="0"/>
              <a:cs typeface="Calibri" panose="020F0502020204030204" pitchFamily="34" charset="0"/>
            </a:endParaRPr>
          </a:p>
          <a:p>
            <a:pPr marL="0" indent="0" algn="ctr">
              <a:buNone/>
            </a:pPr>
            <a:r>
              <a:rPr lang="en-AU" sz="16000" b="1" dirty="0"/>
              <a:t>💡</a:t>
            </a:r>
          </a:p>
          <a:p>
            <a:pPr marL="0" indent="0" algn="ctr">
              <a:buNone/>
            </a:pPr>
            <a:endParaRPr lang="en-AU" sz="4800" b="1" dirty="0"/>
          </a:p>
          <a:p>
            <a:pPr marL="0" indent="0" algn="ctr">
              <a:buNone/>
            </a:pPr>
            <a:r>
              <a:rPr lang="en-AU" sz="8000" b="1" dirty="0">
                <a:latin typeface="Calibri" panose="020F0502020204030204" pitchFamily="34" charset="0"/>
                <a:cs typeface="Calibri" panose="020F0502020204030204" pitchFamily="34" charset="0"/>
              </a:rPr>
              <a:t>© BSDCQ, February 2020</a:t>
            </a:r>
          </a:p>
          <a:p>
            <a:pPr marL="0" indent="0" algn="ctr">
              <a:buNone/>
            </a:pPr>
            <a:endParaRPr lang="en-AU" sz="4800" b="1"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180345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85C6-8C6E-4E26-85AB-0A73F4841AFC}"/>
              </a:ext>
            </a:extLst>
          </p:cNvPr>
          <p:cNvSpPr>
            <a:spLocks noGrp="1"/>
          </p:cNvSpPr>
          <p:nvPr>
            <p:ph type="title"/>
          </p:nvPr>
        </p:nvSpPr>
        <p:spPr/>
        <p:txBody>
          <a:bodyPr>
            <a:normAutofit fontScale="90000"/>
          </a:bodyPr>
          <a:lstStyle/>
          <a:p>
            <a:pPr algn="ctr"/>
            <a:br>
              <a:rPr lang="en-AU" sz="4000" dirty="0">
                <a:latin typeface="Cambria" panose="02040503050406030204" pitchFamily="18" charset="0"/>
                <a:ea typeface="Cambria" panose="02040503050406030204" pitchFamily="18" charset="0"/>
              </a:rPr>
            </a:br>
            <a:r>
              <a:rPr lang="en-AU" sz="4000" dirty="0">
                <a:latin typeface="Cambria" panose="02040503050406030204" pitchFamily="18" charset="0"/>
                <a:ea typeface="Cambria" panose="02040503050406030204" pitchFamily="18" charset="0"/>
              </a:rPr>
              <a:t>THANK YOUS!</a:t>
            </a:r>
          </a:p>
        </p:txBody>
      </p:sp>
      <p:sp>
        <p:nvSpPr>
          <p:cNvPr id="3" name="Content Placeholder 2">
            <a:extLst>
              <a:ext uri="{FF2B5EF4-FFF2-40B4-BE49-F238E27FC236}">
                <a16:creationId xmlns:a16="http://schemas.microsoft.com/office/drawing/2014/main" id="{ADFFAA92-D2D3-4A38-9653-40275FB19D67}"/>
              </a:ext>
            </a:extLst>
          </p:cNvPr>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dirty="0"/>
              <a:t>© BSDCQ, February 2020</a:t>
            </a:r>
          </a:p>
          <a:p>
            <a:endParaRPr lang="en-AU" dirty="0"/>
          </a:p>
        </p:txBody>
      </p:sp>
      <p:pic>
        <p:nvPicPr>
          <p:cNvPr id="4" name="Picture 3">
            <a:extLst>
              <a:ext uri="{FF2B5EF4-FFF2-40B4-BE49-F238E27FC236}">
                <a16:creationId xmlns:a16="http://schemas.microsoft.com/office/drawing/2014/main" id="{DACD60C3-17AF-47E8-97F8-AD2AE7A6D10B}"/>
              </a:ext>
            </a:extLst>
          </p:cNvPr>
          <p:cNvPicPr>
            <a:picLocks noChangeAspect="1"/>
          </p:cNvPicPr>
          <p:nvPr/>
        </p:nvPicPr>
        <p:blipFill>
          <a:blip r:embed="rId2"/>
          <a:stretch>
            <a:fillRect/>
          </a:stretch>
        </p:blipFill>
        <p:spPr>
          <a:xfrm>
            <a:off x="2864693" y="1905000"/>
            <a:ext cx="8364437" cy="4615072"/>
          </a:xfrm>
          <a:prstGeom prst="rect">
            <a:avLst/>
          </a:prstGeom>
        </p:spPr>
      </p:pic>
    </p:spTree>
    <p:extLst>
      <p:ext uri="{BB962C8B-B14F-4D97-AF65-F5344CB8AC3E}">
        <p14:creationId xmlns:p14="http://schemas.microsoft.com/office/powerpoint/2010/main" val="402481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D377-9543-4262-97B3-6DC29DAA24C7}"/>
              </a:ext>
            </a:extLst>
          </p:cNvPr>
          <p:cNvSpPr>
            <a:spLocks noGrp="1"/>
          </p:cNvSpPr>
          <p:nvPr>
            <p:ph type="title"/>
          </p:nvPr>
        </p:nvSpPr>
        <p:spPr/>
        <p:txBody>
          <a:bodyPr>
            <a:noAutofit/>
          </a:bodyPr>
          <a:lstStyle/>
          <a:p>
            <a:pPr algn="ctr"/>
            <a:r>
              <a:rPr lang="en-AU" sz="4000" dirty="0">
                <a:latin typeface="Cambria" panose="02040503050406030204" pitchFamily="18" charset="0"/>
                <a:ea typeface="Cambria" panose="02040503050406030204" pitchFamily="18" charset="0"/>
              </a:rPr>
              <a:t>WHAT WOULD A ‘GOOD’ BREED CLUB BE DOING? </a:t>
            </a:r>
          </a:p>
        </p:txBody>
      </p:sp>
      <p:sp>
        <p:nvSpPr>
          <p:cNvPr id="3" name="Content Placeholder 2">
            <a:extLst>
              <a:ext uri="{FF2B5EF4-FFF2-40B4-BE49-F238E27FC236}">
                <a16:creationId xmlns:a16="http://schemas.microsoft.com/office/drawing/2014/main" id="{DBCEA571-CC02-40A3-95A6-6696526A6ABB}"/>
              </a:ext>
            </a:extLst>
          </p:cNvPr>
          <p:cNvSpPr>
            <a:spLocks noGrp="1"/>
          </p:cNvSpPr>
          <p:nvPr>
            <p:ph idx="1"/>
          </p:nvPr>
        </p:nvSpPr>
        <p:spPr/>
        <p:txBody>
          <a:bodyPr>
            <a:noAutofit/>
          </a:bodyPr>
          <a:lstStyle/>
          <a:p>
            <a:r>
              <a:rPr lang="en-AU" sz="2000" dirty="0">
                <a:latin typeface="Calibri" panose="020F0502020204030204" pitchFamily="34" charset="0"/>
                <a:cs typeface="Calibri" panose="020F0502020204030204" pitchFamily="34" charset="0"/>
              </a:rPr>
              <a:t>The Kennel Club (UK) has estimated that the number of healthy pedigree dogs is very high</a:t>
            </a:r>
          </a:p>
          <a:p>
            <a:r>
              <a:rPr lang="en-AU" sz="2000" dirty="0">
                <a:latin typeface="Calibri" panose="020F0502020204030204" pitchFamily="34" charset="0"/>
                <a:cs typeface="Calibri" panose="020F0502020204030204" pitchFamily="34" charset="0"/>
              </a:rPr>
              <a:t>Comparatively, pedigree dogs are healthier than the human population which suffers from some 40,000 different types of diseases compared to about 400 in the dog population</a:t>
            </a:r>
          </a:p>
          <a:p>
            <a:r>
              <a:rPr lang="en-AU" sz="2000" dirty="0">
                <a:latin typeface="Calibri" panose="020F0502020204030204" pitchFamily="34" charset="0"/>
                <a:cs typeface="Calibri" panose="020F0502020204030204" pitchFamily="34" charset="0"/>
              </a:rPr>
              <a:t>Around 90% of pedigree dogs will not suffer from health problems which have a detrimental effect on their quality of life – and that figure is improving thanks to advances in science and the introduction of Disease Surveillance Programmes</a:t>
            </a:r>
          </a:p>
          <a:p>
            <a:r>
              <a:rPr lang="en-AU" sz="2000" dirty="0">
                <a:latin typeface="Calibri" panose="020F0502020204030204" pitchFamily="34" charset="0"/>
                <a:cs typeface="Calibri" panose="020F0502020204030204" pitchFamily="34" charset="0"/>
              </a:rPr>
              <a:t>Breeding programmes should be undertaken responsibly and with the aim of improving the overall health and wellbeing of the breed. Due consideration must be given to recognised hereditary characteristics in all breeds (ANKC, October, 2013)</a:t>
            </a:r>
          </a:p>
        </p:txBody>
      </p:sp>
    </p:spTree>
    <p:extLst>
      <p:ext uri="{BB962C8B-B14F-4D97-AF65-F5344CB8AC3E}">
        <p14:creationId xmlns:p14="http://schemas.microsoft.com/office/powerpoint/2010/main" val="124797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3C93-3743-4496-8BF0-069D69405E0D}"/>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WHAT WOULD A ‘GOOD’ BREED CLUB BE DOING? </a:t>
            </a:r>
            <a:br>
              <a:rPr lang="en-AU" sz="4000" dirty="0">
                <a:latin typeface="Cambria" panose="02040503050406030204" pitchFamily="18" charset="0"/>
                <a:ea typeface="Cambria" panose="02040503050406030204" pitchFamily="18" charset="0"/>
              </a:rPr>
            </a:br>
            <a:r>
              <a:rPr lang="en-AU" sz="1600" dirty="0">
                <a:latin typeface="Calibri" panose="020F0502020204030204" pitchFamily="34" charset="0"/>
                <a:cs typeface="Calibri" panose="020F0502020204030204" pitchFamily="34" charset="0"/>
              </a:rPr>
              <a:t>(ANKC National Code of Practice for Hereditary Diseases, n.d.)</a:t>
            </a:r>
            <a:br>
              <a:rPr lang="en-AU" sz="1600" dirty="0">
                <a:latin typeface="Calibri" panose="020F0502020204030204" pitchFamily="34" charset="0"/>
                <a:cs typeface="Calibri" panose="020F0502020204030204" pitchFamily="34" charset="0"/>
              </a:rPr>
            </a:br>
            <a:br>
              <a:rPr lang="en-AU" sz="1600" dirty="0">
                <a:latin typeface="Calibri" panose="020F0502020204030204" pitchFamily="34" charset="0"/>
                <a:cs typeface="Calibri" panose="020F0502020204030204" pitchFamily="34" charset="0"/>
              </a:rPr>
            </a:br>
            <a:br>
              <a:rPr lang="en-AU" sz="1600" dirty="0">
                <a:latin typeface="Calibri" panose="020F0502020204030204" pitchFamily="34" charset="0"/>
                <a:cs typeface="Calibri" panose="020F0502020204030204" pitchFamily="34" charset="0"/>
              </a:rPr>
            </a:br>
            <a:br>
              <a:rPr lang="en-AU" sz="1600" dirty="0">
                <a:latin typeface="Calibri" panose="020F0502020204030204" pitchFamily="34" charset="0"/>
                <a:cs typeface="Calibri" panose="020F0502020204030204" pitchFamily="34" charset="0"/>
              </a:rPr>
            </a:br>
            <a:endParaRPr lang="en-AU" sz="1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4C706B7-0430-497D-ACB8-FE139E1567B2}"/>
              </a:ext>
            </a:extLst>
          </p:cNvPr>
          <p:cNvSpPr>
            <a:spLocks noGrp="1"/>
          </p:cNvSpPr>
          <p:nvPr>
            <p:ph idx="1"/>
          </p:nvPr>
        </p:nvSpPr>
        <p:spPr/>
        <p:txBody>
          <a:bodyPr>
            <a:normAutofit fontScale="85000" lnSpcReduction="10000"/>
          </a:bodyPr>
          <a:lstStyle/>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Members will take responsible action to reduce the incidence of hereditary diseases in their breeds</a:t>
            </a:r>
          </a:p>
          <a:p>
            <a:r>
              <a:rPr lang="en-AU" dirty="0">
                <a:latin typeface="Calibri" panose="020F0502020204030204" pitchFamily="34" charset="0"/>
                <a:cs typeface="Calibri" panose="020F0502020204030204" pitchFamily="34" charset="0"/>
              </a:rPr>
              <a:t>Where a hereditary disease is recognised by the ANKC in consultation with the official breed club(s) to be a designated problem in a breed, and where there is a screening procedure or test for that disease approved by the ANKC:- (a) The owner of a stud dog should, before making the dog available for stud duty -(</a:t>
            </a:r>
            <a:r>
              <a:rPr lang="en-AU" dirty="0" err="1">
                <a:latin typeface="Calibri" panose="020F0502020204030204" pitchFamily="34" charset="0"/>
                <a:cs typeface="Calibri" panose="020F0502020204030204" pitchFamily="34" charset="0"/>
              </a:rPr>
              <a:t>i</a:t>
            </a:r>
            <a:r>
              <a:rPr lang="en-AU" dirty="0">
                <a:latin typeface="Calibri" panose="020F0502020204030204" pitchFamily="34" charset="0"/>
                <a:cs typeface="Calibri" panose="020F0502020204030204" pitchFamily="34" charset="0"/>
              </a:rPr>
              <a:t>) have a current official evaluation or test result for the dog for such hereditary disease: (ii) provide the official evaluation or test result to the owners of the bitch to be mated.(b) The owner of a bitch should, before mating her to a dog -(</a:t>
            </a:r>
            <a:r>
              <a:rPr lang="en-AU" dirty="0" err="1">
                <a:latin typeface="Calibri" panose="020F0502020204030204" pitchFamily="34" charset="0"/>
                <a:cs typeface="Calibri" panose="020F0502020204030204" pitchFamily="34" charset="0"/>
              </a:rPr>
              <a:t>i</a:t>
            </a:r>
            <a:r>
              <a:rPr lang="en-AU" dirty="0">
                <a:latin typeface="Calibri" panose="020F0502020204030204" pitchFamily="34" charset="0"/>
                <a:cs typeface="Calibri" panose="020F0502020204030204" pitchFamily="34" charset="0"/>
              </a:rPr>
              <a:t>) have a current official evaluation or test result for the bitch for such hereditary disease:(ii) provide the official evaluation or test result to the owner of the stud dog</a:t>
            </a:r>
          </a:p>
          <a:p>
            <a:r>
              <a:rPr lang="en-AU" dirty="0">
                <a:latin typeface="Calibri" panose="020F0502020204030204" pitchFamily="34" charset="0"/>
                <a:cs typeface="Calibri" panose="020F0502020204030204" pitchFamily="34" charset="0"/>
              </a:rPr>
              <a:t>The ANKC recognises that before approving a screening procedure or test for a hereditary disease that procedure should be:-(a) scientifically validated (b) reliable (c) readily available (d) cost effective</a:t>
            </a:r>
          </a:p>
          <a:p>
            <a:r>
              <a:rPr lang="en-AU" dirty="0">
                <a:latin typeface="Calibri" panose="020F0502020204030204" pitchFamily="34" charset="0"/>
                <a:cs typeface="Calibri" panose="020F0502020204030204" pitchFamily="34" charset="0"/>
              </a:rPr>
              <a:t>Before any puppy or adult animal is sold, the prospective owners should be advised that the seller has taken all reasonable steps to comply with the Code of Practice</a:t>
            </a:r>
          </a:p>
        </p:txBody>
      </p:sp>
    </p:spTree>
    <p:extLst>
      <p:ext uri="{BB962C8B-B14F-4D97-AF65-F5344CB8AC3E}">
        <p14:creationId xmlns:p14="http://schemas.microsoft.com/office/powerpoint/2010/main" val="338265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D14E-DB58-493E-9FC9-852B27B707A2}"/>
              </a:ext>
            </a:extLst>
          </p:cNvPr>
          <p:cNvSpPr>
            <a:spLocks noGrp="1"/>
          </p:cNvSpPr>
          <p:nvPr>
            <p:ph type="title"/>
          </p:nvPr>
        </p:nvSpPr>
        <p:spPr/>
        <p:txBody>
          <a:bodyPr>
            <a:normAutofit fontScale="90000"/>
          </a:bodyPr>
          <a:lstStyle/>
          <a:p>
            <a:pPr algn="ctr"/>
            <a:r>
              <a:rPr lang="en-AU" sz="4400" dirty="0">
                <a:latin typeface="Cambria" panose="02040503050406030204" pitchFamily="18" charset="0"/>
                <a:ea typeface="Cambria" panose="02040503050406030204" pitchFamily="18" charset="0"/>
              </a:rPr>
              <a:t>WHAT WOULD A ‘GOOD’ BREED CLUB BE DOING? </a:t>
            </a:r>
            <a:br>
              <a:rPr lang="en-AU" dirty="0"/>
            </a:br>
            <a:r>
              <a:rPr lang="en-AU" sz="1600" dirty="0">
                <a:latin typeface="Calibri" panose="020F0502020204030204" pitchFamily="34" charset="0"/>
                <a:cs typeface="Calibri" panose="020F0502020204030204" pitchFamily="34" charset="0"/>
              </a:rPr>
              <a:t>(Dogs Queensland Canine Health Charter, n.d.)</a:t>
            </a:r>
          </a:p>
        </p:txBody>
      </p:sp>
      <p:sp>
        <p:nvSpPr>
          <p:cNvPr id="3" name="Content Placeholder 2">
            <a:extLst>
              <a:ext uri="{FF2B5EF4-FFF2-40B4-BE49-F238E27FC236}">
                <a16:creationId xmlns:a16="http://schemas.microsoft.com/office/drawing/2014/main" id="{550BD247-3346-4185-9576-D98C45A0BE9B}"/>
              </a:ext>
            </a:extLst>
          </p:cNvPr>
          <p:cNvSpPr>
            <a:spLocks noGrp="1"/>
          </p:cNvSpPr>
          <p:nvPr>
            <p:ph idx="1"/>
          </p:nvPr>
        </p:nvSpPr>
        <p:spPr>
          <a:xfrm>
            <a:off x="2589212" y="2133600"/>
            <a:ext cx="8915400" cy="4366788"/>
          </a:xfrm>
        </p:spPr>
        <p:txBody>
          <a:bodyPr>
            <a:normAutofit/>
          </a:bodyPr>
          <a:lstStyle/>
          <a:p>
            <a:endParaRPr lang="en-AU" sz="1500" dirty="0">
              <a:latin typeface="Calibri" panose="020F0502020204030204" pitchFamily="34" charset="0"/>
              <a:cs typeface="Calibri" panose="020F0502020204030204" pitchFamily="34" charset="0"/>
            </a:endParaRPr>
          </a:p>
          <a:p>
            <a:r>
              <a:rPr lang="en-AU" sz="1400" dirty="0">
                <a:latin typeface="Calibri" panose="020F0502020204030204" pitchFamily="34" charset="0"/>
                <a:cs typeface="Calibri" panose="020F0502020204030204" pitchFamily="34" charset="0"/>
              </a:rPr>
              <a:t>Educate the members on the problems of hereditary diseases and the means of attacking those problems.</a:t>
            </a:r>
          </a:p>
          <a:p>
            <a:r>
              <a:rPr lang="en-AU" sz="1400" dirty="0">
                <a:latin typeface="Calibri" panose="020F0502020204030204" pitchFamily="34" charset="0"/>
                <a:cs typeface="Calibri" panose="020F0502020204030204" pitchFamily="34" charset="0"/>
              </a:rPr>
              <a:t>Promote, recommend and monitor control programs to reduce the incidence of hereditary diseases in dogs.</a:t>
            </a:r>
          </a:p>
          <a:p>
            <a:r>
              <a:rPr lang="en-AU" sz="1400" dirty="0">
                <a:latin typeface="Calibri" panose="020F0502020204030204" pitchFamily="34" charset="0"/>
                <a:cs typeface="Calibri" panose="020F0502020204030204" pitchFamily="34" charset="0"/>
              </a:rPr>
              <a:t>Develop and maintain liaison with the ANKC for coordination of activities and mutual support of initiatives and programs</a:t>
            </a:r>
          </a:p>
          <a:p>
            <a:r>
              <a:rPr lang="en-AU" sz="1400" dirty="0">
                <a:latin typeface="Calibri" panose="020F0502020204030204" pitchFamily="34" charset="0"/>
                <a:cs typeface="Calibri" panose="020F0502020204030204" pitchFamily="34" charset="0"/>
              </a:rPr>
              <a:t>Advise the Board, Staff and Members on technical/scientific matters relevant to the CCC(Q) Ltd including:</a:t>
            </a:r>
          </a:p>
          <a:p>
            <a:pPr>
              <a:buFont typeface="Arial" panose="020B0604020202020204" pitchFamily="34" charset="0"/>
              <a:buChar char="•"/>
            </a:pPr>
            <a:r>
              <a:rPr lang="en-AU" sz="1400" dirty="0">
                <a:latin typeface="Calibri" panose="020F0502020204030204" pitchFamily="34" charset="0"/>
                <a:cs typeface="Calibri" panose="020F0502020204030204" pitchFamily="34" charset="0"/>
              </a:rPr>
              <a:t>Hereditary Diseases</a:t>
            </a:r>
          </a:p>
          <a:p>
            <a:pPr>
              <a:buFont typeface="Arial" panose="020B0604020202020204" pitchFamily="34" charset="0"/>
              <a:buChar char="•"/>
            </a:pPr>
            <a:r>
              <a:rPr lang="en-AU" sz="1400" dirty="0">
                <a:latin typeface="Calibri" panose="020F0502020204030204" pitchFamily="34" charset="0"/>
                <a:cs typeface="Calibri" panose="020F0502020204030204" pitchFamily="34" charset="0"/>
              </a:rPr>
              <a:t>Canine Research</a:t>
            </a:r>
          </a:p>
          <a:p>
            <a:pPr>
              <a:buFont typeface="Arial" panose="020B0604020202020204" pitchFamily="34" charset="0"/>
              <a:buChar char="•"/>
            </a:pPr>
            <a:r>
              <a:rPr lang="en-AU" sz="1400" dirty="0">
                <a:latin typeface="Calibri" panose="020F0502020204030204" pitchFamily="34" charset="0"/>
                <a:cs typeface="Calibri" panose="020F0502020204030204" pitchFamily="34" charset="0"/>
              </a:rPr>
              <a:t>Health</a:t>
            </a:r>
          </a:p>
          <a:p>
            <a:pPr>
              <a:buFont typeface="Arial" panose="020B0604020202020204" pitchFamily="34" charset="0"/>
              <a:buChar char="•"/>
            </a:pPr>
            <a:r>
              <a:rPr lang="en-AU" sz="1400" dirty="0">
                <a:latin typeface="Calibri" panose="020F0502020204030204" pitchFamily="34" charset="0"/>
                <a:cs typeface="Calibri" panose="020F0502020204030204" pitchFamily="34" charset="0"/>
              </a:rPr>
              <a:t>DNA Testing and Profiling</a:t>
            </a:r>
          </a:p>
          <a:p>
            <a:pPr>
              <a:buFont typeface="Arial" panose="020B0604020202020204" pitchFamily="34" charset="0"/>
              <a:buChar char="•"/>
            </a:pPr>
            <a:r>
              <a:rPr lang="en-AU" sz="1400" dirty="0">
                <a:latin typeface="Calibri" panose="020F0502020204030204" pitchFamily="34" charset="0"/>
                <a:cs typeface="Calibri" panose="020F0502020204030204" pitchFamily="34" charset="0"/>
              </a:rPr>
              <a:t>Other matters as the need arises</a:t>
            </a:r>
          </a:p>
          <a:p>
            <a:r>
              <a:rPr lang="en-AU" sz="1400" dirty="0">
                <a:latin typeface="Calibri" panose="020F0502020204030204" pitchFamily="34" charset="0"/>
                <a:cs typeface="Calibri" panose="020F0502020204030204" pitchFamily="34" charset="0"/>
              </a:rPr>
              <a:t>Recommend action programs relating to these matters as desirable for the benefit of dogs and resolution of related problems</a:t>
            </a:r>
          </a:p>
          <a:p>
            <a:pPr marL="0" indent="0">
              <a:buNone/>
            </a:pPr>
            <a:endParaRPr lang="en-AU" dirty="0"/>
          </a:p>
        </p:txBody>
      </p:sp>
    </p:spTree>
    <p:extLst>
      <p:ext uri="{BB962C8B-B14F-4D97-AF65-F5344CB8AC3E}">
        <p14:creationId xmlns:p14="http://schemas.microsoft.com/office/powerpoint/2010/main" val="10703177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990</TotalTime>
  <Words>4298</Words>
  <Application>Microsoft Office PowerPoint</Application>
  <PresentationFormat>Widescreen</PresentationFormat>
  <Paragraphs>356</Paragraphs>
  <Slides>63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Cambria</vt:lpstr>
      <vt:lpstr>Century Gothic</vt:lpstr>
      <vt:lpstr>Wingdings 3</vt:lpstr>
      <vt:lpstr>Wisp</vt:lpstr>
      <vt:lpstr>FUTURE DIRECTIONS: THE BSD HEALTH SURVEY 2019 FORUM</vt:lpstr>
      <vt:lpstr> BSDCQ RECORDING</vt:lpstr>
      <vt:lpstr>INTRODUCTIONS</vt:lpstr>
      <vt:lpstr>AIMS OF THE FUTURE DIRECTIONS PROJECT</vt:lpstr>
      <vt:lpstr>FORUM PLAN</vt:lpstr>
      <vt:lpstr>PowerPoint Presentation</vt:lpstr>
      <vt:lpstr>WHAT WOULD A ‘GOOD’ BREED CLUB BE DOING? </vt:lpstr>
      <vt:lpstr>WHAT WOULD A ‘GOOD’ BREED CLUB BE DOING?  (ANKC National Code of Practice for Hereditary Diseases, n.d.)    </vt:lpstr>
      <vt:lpstr>WHAT WOULD A ‘GOOD’ BREED CLUB BE DOING?  (Dogs Queensland Canine Health Charter, n.d.)</vt:lpstr>
      <vt:lpstr>WHAT WOULD A ‘GOOD’ BREED CLUB BE DOING?  (Australian Canine Eye Scheme Rules and Procedures, January 2008)</vt:lpstr>
      <vt:lpstr>WHAT WOULD A ‘GOOD’ BREED CLUB BE DOING? (THE KENNEL CLUB, n.d.)</vt:lpstr>
      <vt:lpstr>WHAT WOULD A ‘GOOD’ BREED CLUB BE DOING? (THE KENNEL CLUB, n.d.)</vt:lpstr>
      <vt:lpstr>WHAT WOULD A ‘GOOD’ BREED CLUB BE DOING? (THE KENNEL CLUB, n.d.)</vt:lpstr>
      <vt:lpstr>THE BSD  HEALTH SURVEY </vt:lpstr>
      <vt:lpstr> WHY DO A HEALTH SURVEY? </vt:lpstr>
      <vt:lpstr> FROM PILOT TO PAPER </vt:lpstr>
      <vt:lpstr>ADVANTAGES AND LIMITATIONS  OF THE SURVEY DATA</vt:lpstr>
      <vt:lpstr>ADVANTAGES AND LIMITATIONS  OF THE SURVEY DATA</vt:lpstr>
      <vt:lpstr> THE BSD SURVEY DOGS</vt:lpstr>
      <vt:lpstr>PowerPoint Presentation</vt:lpstr>
      <vt:lpstr>HEALTH/DISEASE   TESTING </vt:lpstr>
      <vt:lpstr>TOP TEN HEALTH DISEASES IN DOGS  (Ostrander, 2018).</vt:lpstr>
      <vt:lpstr>BSD HEALTH SURVEY 2019  OUTCOMES  </vt:lpstr>
      <vt:lpstr>WHAT DO THE FOLLOWING  PERCENTAGES REALLY MEAN?</vt:lpstr>
      <vt:lpstr> THE HARDY-WEINBERG EQUATION </vt:lpstr>
      <vt:lpstr> THE HARDY-WEINBERG EQUATION  </vt:lpstr>
      <vt:lpstr>HEALTH ISSUES (Over 10%)  Behavioural Issues – 44.62%</vt:lpstr>
      <vt:lpstr>HEALTH ISSUES (Over 10%)  Behavioural Issues – 44.62%</vt:lpstr>
      <vt:lpstr>💡 Canine Behavioural Assessment &amp; Research Questionnaire (C-BARQ) </vt:lpstr>
      <vt:lpstr>HEALTH ISSUES (Over 10%)  Cryptorchidism – 13.25%</vt:lpstr>
      <vt:lpstr>HEALTH ISSUES (Over 10%)  Cancer  11.5%</vt:lpstr>
      <vt:lpstr>HEALTH ISSUES (5-9%) Missing Teeth – 8.65% (7.5)</vt:lpstr>
      <vt:lpstr>HEALTH ISSUES (5-9%) Missing Teeth – 8.65% (7.5)</vt:lpstr>
      <vt:lpstr>HEALTH ISSUES (5-9%) Missing Teeth – 8.65% (7.5)</vt:lpstr>
      <vt:lpstr>HEALTH ISSUES (5-9%) Skin Disorders – 8.27% </vt:lpstr>
      <vt:lpstr>HEALTH ISSUES (5-9%)  Seizures – 5.6 %</vt:lpstr>
      <vt:lpstr>HEALTH ISSUES (5-9%)  Seizures – 5.6 %</vt:lpstr>
      <vt:lpstr>HEALTH ISSUES (2 - 5%)</vt:lpstr>
      <vt:lpstr>HEALTH ISSUES (1% to 2%)</vt:lpstr>
      <vt:lpstr>HEALTH ISSUES COMMENT</vt:lpstr>
      <vt:lpstr>HEALTH ISSUES COMMENT Australian breeder’s web database outcomes </vt:lpstr>
      <vt:lpstr> MORTALITY </vt:lpstr>
      <vt:lpstr>PowerPoint Presentation</vt:lpstr>
      <vt:lpstr>CELEBRATING WHAT WE ARE  DOING WELL </vt:lpstr>
      <vt:lpstr>PowerPoint Presentation</vt:lpstr>
      <vt:lpstr>PowerPoint Presentation</vt:lpstr>
      <vt:lpstr>GENERIC ILLNESS SEVERITY INDEX FOR DOGS (GISID, 2009)</vt:lpstr>
      <vt:lpstr>PowerPoint Presentation</vt:lpstr>
      <vt:lpstr>PowerPoint Presentation</vt:lpstr>
      <vt:lpstr>DO WE NEED A  BREED HEALTH PLAN/S?</vt:lpstr>
      <vt:lpstr>EXAMPLE ONE: OVERALL BREED HEALTH PLAN</vt:lpstr>
      <vt:lpstr>EXAMPLE ONE: OVERALL BREED HEALTH PLAN</vt:lpstr>
      <vt:lpstr>EXAMPLE ONE: OVERALL BREED HEALTH PLAN</vt:lpstr>
      <vt:lpstr>EXAMPLE ONE: OVERALL BREED HEALTH PLAN</vt:lpstr>
      <vt:lpstr>EXAMPLE TWO: HEALTH PLAN FOR AN INDIVIDUAL DISEASE/DISORDER</vt:lpstr>
      <vt:lpstr>EXAMPLE TWO: HEALTH PLAN FOR AN INDIVIDUAL DISEASE/DISORDER</vt:lpstr>
      <vt:lpstr>WHAT DO WE NEED TO  CONSIDER?</vt:lpstr>
      <vt:lpstr>PowerPoint Presentation</vt:lpstr>
      <vt:lpstr>PowerPoint Presentation</vt:lpstr>
      <vt:lpstr> FINAL PROJECT WORK</vt:lpstr>
      <vt:lpstr>CAN WE ANSWER SOME KEY QUESTIONS TODAY?</vt:lpstr>
      <vt:lpstr>REFERENCES  </vt:lpstr>
      <vt:lpstr> THANK YOUS!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DIRECTIONS: THE BSD HEALTH SURVEY 2019 FORUM</dc:title>
  <dc:creator>Kathy Prentice</dc:creator>
  <cp:lastModifiedBy>Kathy Prentice</cp:lastModifiedBy>
  <cp:revision>100</cp:revision>
  <dcterms:created xsi:type="dcterms:W3CDTF">2020-01-06T04:32:11Z</dcterms:created>
  <dcterms:modified xsi:type="dcterms:W3CDTF">2020-02-01T21:44:04Z</dcterms:modified>
</cp:coreProperties>
</file>